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ppt/slideMasters/slideMaster1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Layouts/slideLayout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50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51.xml" ContentType="application/vnd.openxmlformats-officedocument.presentationml.slide+xml"/>
  <Override PartName="/ppt/slides/slide25.xml" ContentType="application/vnd.openxmlformats-officedocument.presentationml.slide+xml"/>
  <Override PartName="/ppt/slides/slide4.xml" ContentType="application/vnd.openxmlformats-officedocument.presentationml.slide+xml"/>
  <Override PartName="/ppt/slides/slide52.xml" ContentType="application/vnd.openxmlformats-officedocument.presentationml.slide+xml"/>
  <Override PartName="/ppt/slides/slide26.xml" ContentType="application/vnd.openxmlformats-officedocument.presentationml.slide+xml"/>
  <Override PartName="/ppt/slides/_rels/slide58.xml.rels" ContentType="application/vnd.openxmlformats-package.relationships+xml"/>
  <Override PartName="/ppt/slides/_rels/slide26.xml.rels" ContentType="application/vnd.openxmlformats-package.relationships+xml"/>
  <Override PartName="/ppt/slides/_rels/slide60.xml.rels" ContentType="application/vnd.openxmlformats-package.relationships+xml"/>
  <Override PartName="/ppt/slides/_rels/slide12.xml.rels" ContentType="application/vnd.openxmlformats-package.relationships+xml"/>
  <Override PartName="/ppt/slides/_rels/slide37.xml.rels" ContentType="application/vnd.openxmlformats-package.relationships+xml"/>
  <Override PartName="/ppt/slides/_rels/slide30.xml.rels" ContentType="application/vnd.openxmlformats-package.relationships+xml"/>
  <Override PartName="/ppt/slides/_rels/slide59.xml.rels" ContentType="application/vnd.openxmlformats-package.relationships+xml"/>
  <Override PartName="/ppt/slides/_rels/slide36.xml.rels" ContentType="application/vnd.openxmlformats-package.relationships+xml"/>
  <Override PartName="/ppt/slides/_rels/slide43.xml.rels" ContentType="application/vnd.openxmlformats-package.relationships+xml"/>
  <Override PartName="/ppt/slides/_rels/slide35.xml.rels" ContentType="application/vnd.openxmlformats-package.relationships+xml"/>
  <Override PartName="/ppt/slides/_rels/slide48.xml.rels" ContentType="application/vnd.openxmlformats-package.relationships+xml"/>
  <Override PartName="/ppt/slides/_rels/slide41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49.xml.rels" ContentType="application/vnd.openxmlformats-package.relationships+xml"/>
  <Override PartName="/ppt/slides/_rels/slide42.xml.rels" ContentType="application/vnd.openxmlformats-package.relationships+xml"/>
  <Override PartName="/ppt/slides/_rels/slide34.xml.rels" ContentType="application/vnd.openxmlformats-package.relationships+xml"/>
  <Override PartName="/ppt/slides/_rels/slide45.xml.rels" ContentType="application/vnd.openxmlformats-package.relationships+xml"/>
  <Override PartName="/ppt/slides/_rels/slide47.xml.rels" ContentType="application/vnd.openxmlformats-package.relationships+xml"/>
  <Override PartName="/ppt/slides/_rels/slide40.xml.rels" ContentType="application/vnd.openxmlformats-package.relationships+xml"/>
  <Override PartName="/ppt/slides/_rels/slide46.xml.rels" ContentType="application/vnd.openxmlformats-package.relationships+xml"/>
  <Override PartName="/ppt/slides/_rels/slide57.xml.rels" ContentType="application/vnd.openxmlformats-package.relationships+xml"/>
  <Override PartName="/ppt/slides/_rels/slide39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_rels/slide38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56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55.xml.rels" ContentType="application/vnd.openxmlformats-package.relationships+xml"/>
  <Override PartName="/ppt/slides/_rels/slide28.xml.rels" ContentType="application/vnd.openxmlformats-package.relationships+xml"/>
  <Override PartName="/ppt/slides/_rels/slide51.xml.rels" ContentType="application/vnd.openxmlformats-package.relationships+xml"/>
  <Override PartName="/ppt/slides/_rels/slide6.xml.rels" ContentType="application/vnd.openxmlformats-package.relationships+xml"/>
  <Override PartName="/ppt/slides/_rels/slide54.xml.rels" ContentType="application/vnd.openxmlformats-package.relationships+xml"/>
  <Override PartName="/ppt/slides/_rels/slide17.xml.rels" ContentType="application/vnd.openxmlformats-package.relationships+xml"/>
  <Override PartName="/ppt/slides/_rels/slide13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6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9.xml.rels" ContentType="application/vnd.openxmlformats-package.relationships+xml"/>
  <Override PartName="/ppt/slides/_rels/slide52.xml.rels" ContentType="application/vnd.openxmlformats-package.relationships+xml"/>
  <Override PartName="/ppt/slides/_rels/slide53.xml.rels" ContentType="application/vnd.openxmlformats-package.relationships+xml"/>
  <Override PartName="/ppt/slides/_rels/slide19.xml.rels" ContentType="application/vnd.openxmlformats-package.relationships+xml"/>
  <Override PartName="/ppt/slides/slide5.xml" ContentType="application/vnd.openxmlformats-officedocument.presentationml.slide+xml"/>
  <Override PartName="/ppt/slides/slide53.xml" ContentType="application/vnd.openxmlformats-officedocument.presentationml.slide+xml"/>
  <Override PartName="/ppt/slides/slide27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0.xml" ContentType="application/vnd.openxmlformats-officedocument.presentationml.slide+xml"/>
  <Override PartName="/ppt/slides/slide55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1.xml" ContentType="application/vnd.openxmlformats-officedocument.presentationml.slide+xml"/>
  <Override PartName="/ppt/slides/slide56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2.xml" ContentType="application/vnd.openxmlformats-officedocument.presentationml.slide+xml"/>
  <Override PartName="/ppt/slides/slide57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1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60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8.xml" ContentType="application/vnd.openxmlformats-officedocument.presentationml.slide+xml"/>
  <Override PartName="/ppt/slides/slide42.xml" ContentType="application/vnd.openxmlformats-officedocument.presentationml.slide+xml"/>
  <Override PartName="/ppt/slides/slide40.xml" ContentType="application/vnd.openxmlformats-officedocument.presentationml.slide+xml"/>
  <Override PartName="/ppt/slides/slide59.xml" ContentType="application/vnd.openxmlformats-officedocument.presentationml.slide+xml"/>
  <Override PartName="/ppt/slides/slide30.xml" ContentType="application/vnd.openxmlformats-officedocument.presentationml.slide+xml"/>
  <Override PartName="/ppt/slides/slide49.xml" ContentType="application/vnd.openxmlformats-officedocument.presentationml.slide+xml"/>
  <Override PartName="/ppt/_rels/presentation.xml.rels" ContentType="application/vnd.openxmlformats-package.relationships+xml"/>
  <Override PartName="/ppt/media/image3.png" ContentType="image/png"/>
  <Override PartName="/ppt/media/image38.png" ContentType="image/png"/>
  <Override PartName="/ppt/media/image23.png" ContentType="image/png"/>
  <Override PartName="/ppt/media/image11.tif" ContentType="image/tiff"/>
  <Override PartName="/ppt/media/image43.png" ContentType="image/png"/>
  <Override PartName="/ppt/media/image12.tif" ContentType="image/tiff"/>
  <Override PartName="/ppt/media/image44.png" ContentType="image/png"/>
  <Override PartName="/ppt/media/image13.tif" ContentType="image/tiff"/>
  <Override PartName="/ppt/media/image45.png" ContentType="image/png"/>
  <Override PartName="/ppt/media/image14.png" ContentType="image/png"/>
  <Override PartName="/ppt/media/image15.png" ContentType="image/png"/>
  <Override PartName="/ppt/media/image51.tif" ContentType="image/tiff"/>
  <Override PartName="/ppt/media/image1.tif" ContentType="image/tiff"/>
  <Override PartName="/ppt/media/image21.png" ContentType="image/png"/>
  <Override PartName="/ppt/media/image16.png" ContentType="image/png"/>
  <Override PartName="/ppt/media/image2.tif" ContentType="image/tiff"/>
  <Override PartName="/ppt/media/image22.png" ContentType="image/png"/>
  <Override PartName="/ppt/media/image17.png" ContentType="image/png"/>
  <Override PartName="/ppt/media/image20.png" ContentType="image/png"/>
  <Override PartName="/ppt/media/image50.tif" ContentType="image/tiff"/>
  <Override PartName="/ppt/media/image4.tif" ContentType="image/tiff"/>
  <Override PartName="/ppt/media/image24.png" ContentType="image/png"/>
  <Override PartName="/ppt/media/image48.tif" ContentType="image/tiff"/>
  <Override PartName="/ppt/media/image18.png" ContentType="image/png"/>
  <Override PartName="/ppt/media/image5.tif" ContentType="image/tiff"/>
  <Override PartName="/ppt/media/image25.png" ContentType="image/png"/>
  <Override PartName="/ppt/media/image27.png" ContentType="image/png"/>
  <Override PartName="/ppt/media/image7.tif" ContentType="image/tiff"/>
  <Override PartName="/ppt/media/image19.png" ContentType="image/png"/>
  <Override PartName="/ppt/media/image49.tif" ContentType="image/tiff"/>
  <Override PartName="/ppt/media/image28.png" ContentType="image/png"/>
  <Override PartName="/ppt/media/image8.tif" ContentType="image/tiff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6.png" ContentType="image/png"/>
  <Override PartName="/ppt/media/image37.png" ContentType="image/png"/>
  <Override PartName="/ppt/media/image10.tif" ContentType="image/tiff"/>
  <Override PartName="/ppt/media/image39.png" ContentType="image/png"/>
  <Override PartName="/ppt/media/image46.png" ContentType="image/png"/>
  <Override PartName="/ppt/media/image29.png" ContentType="image/png"/>
  <Override PartName="/ppt/media/image9.tif" ContentType="image/tiff"/>
  <Override PartName="/ppt/media/image42.png" ContentType="image/png"/>
  <Override PartName="/ppt/media/image34.png" ContentType="image/png"/>
  <Override PartName="/ppt/media/image40.png" ContentType="image/png"/>
  <Override PartName="/ppt/media/image35.png" ContentType="image/png"/>
  <Override PartName="/ppt/media/image26.png" ContentType="image/png"/>
  <Override PartName="/ppt/media/image6.tif" ContentType="image/tiff"/>
  <Override PartName="/ppt/media/image41.png" ContentType="image/png"/>
  <Override PartName="/ppt/media/image47.png" ContentType="image/png"/>
  <Override PartName="/ppt/notesSlides/notesSlide8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_rels/notesSlide60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54.xml.rels" ContentType="application/vnd.openxmlformats-package.relationships+xml"/>
  <Override PartName="/ppt/notesSlides/_rels/notesSlide53.xml.rels" ContentType="application/vnd.openxmlformats-package.relationships+xml"/>
  <Override PartName="/ppt/notesSlides/_rels/notesSlide47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57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9.xml.rels" ContentType="application/vnd.openxmlformats-package.relationship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60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orbel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2000" spc="-1" strike="noStrike">
                <a:latin typeface="Arial"/>
              </a:rPr>
              <a:t>Click to edit the notes format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1400" spc="-1" strike="noStrike">
                <a:latin typeface="Times New Roman"/>
              </a:rPr>
              <a:t>&lt;header&gt;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9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28ECF2AF-2CBF-4C15-8FAC-E49B75965F1E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
</Relationships>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
</Relationships>
</file>

<file path=ppt/notesSlides/_rels/notesSlide60.xml.rels><?xml version="1.0" encoding="UTF-8"?>
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43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GB" sz="2000" spc="-1" strike="noStrike">
                <a:latin typeface="Arial"/>
              </a:rPr>
              <a:t>To begin we actually need to put the programmes on our computers. 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32" name="Slide Number Placeholder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625EE95A-E271-44A5-95A5-A8CD9F91BC82}" type="slidenum">
              <a:rPr b="0" lang="en-US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435" name="Slide Number Placeholder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D7E0EA33-ED35-45B9-B2AE-DE094F7A1D91}" type="slidenum">
              <a:rPr b="0" lang="en-US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Hopefully you all managed to open the script and type in some code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</p:txBody>
      </p:sp>
      <p:sp>
        <p:nvSpPr>
          <p:cNvPr id="438" name="Slide Number Placeholder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58315207-129A-4B37-A944-E8C483F4EFF6}" type="slidenum">
              <a:rPr b="0" lang="en-US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4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It prints the answer, but then your code here disappears when you quit. This is a record, not something interactive.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</p:txBody>
      </p:sp>
      <p:sp>
        <p:nvSpPr>
          <p:cNvPr id="441" name="Slide Number Placeholder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DD9672D0-4D14-4953-9581-5296E6CBB71E}" type="slidenum">
              <a:rPr b="0" lang="en-US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4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2000" spc="-1" strike="noStrike">
                <a:latin typeface="Arial"/>
              </a:rPr>
              <a:t>Hopefully you all managed to open the script and type in some code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</p:txBody>
      </p:sp>
      <p:sp>
        <p:nvSpPr>
          <p:cNvPr id="444" name="Slide Number Placeholder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D9F55FAE-B2A3-4986-831D-A2BCA536A299}" type="slidenum">
              <a:rPr b="0" lang="en-US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4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GB" sz="2000" spc="-1" strike="noStrike">
                <a:latin typeface="Arial"/>
              </a:rPr>
              <a:t>You closed Rstudio and reopened, everything you typed into the console is gone, but you still have it in your script.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47" name="Slide Number Placeholder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8D65BFE0-D689-4E58-849A-97F805D687C0}" type="slidenum">
              <a:rPr b="0" lang="en-US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4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GB" sz="2000" spc="-1" strike="noStrike">
                <a:latin typeface="Arial"/>
              </a:rPr>
              <a:t>Hash symbol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50" name="Slide Number Placeholder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06CB977B-3359-41B2-9E8B-3447B9DE5F7F}" type="slidenum">
              <a:rPr b="0" lang="en-US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4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GB" sz="2000" spc="-1" strike="noStrike">
                <a:latin typeface="Arial"/>
              </a:rPr>
              <a:t>Use comments to explain what the code does. Useful for yourself and for sharing. 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53" name="Slide Number Placeholder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C13D6BC7-AC8B-4549-8686-89368F91CFF2}" type="slidenum">
              <a:rPr b="0" lang="en-US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4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GB" sz="2000" spc="-1" strike="noStrike">
                <a:latin typeface="Arial"/>
              </a:rPr>
              <a:t>Comments are not run, this line still gives the same result as before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56" name="Slide Number Placeholder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C16BB927-1047-4E11-BC50-EEF714D5BC60}" type="slidenum">
              <a:rPr b="0" lang="en-US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4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459" name="Slide Number Placeholder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C3DE285B-7808-487C-893A-F56917D2FC98}" type="slidenum">
              <a:rPr b="0" lang="en-US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462" name="Slide Number Placeholder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31228EC4-5448-417B-93B2-7AEF05F8CDAD}" type="slidenum">
              <a:rPr b="0" lang="en-US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465" name="Slide Number Placeholder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F4877049-D040-4242-85F7-3408E84910FA}" type="slidenum">
              <a:rPr b="0" lang="en-US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4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468" name="Slide Number Placeholder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AFD1A2DE-C76D-4C70-A323-1DCBB7C4836C}" type="slidenum">
              <a:rPr b="0" lang="en-US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4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471" name="Slide Number Placeholder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FD342C60-789A-4976-9064-86908CA23C5B}" type="slidenum">
              <a:rPr b="0" lang="en-US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4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474" name="Slide Number Placeholder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2B29EE23-A094-4E36-9FA2-B9E5562D2F63}" type="slidenum">
              <a:rPr b="0" lang="en-US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4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477" name="Slide Number Placeholder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1D4753B1-BFD1-4AE3-9627-23B5B2E6DA58}" type="slidenum">
              <a:rPr b="0" lang="en-US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4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480" name="Slide Number Placeholder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AEF1249A-14B9-4BFD-A106-D9B326CA89C6}" type="slidenum">
              <a:rPr b="0" lang="en-US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4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483" name="Slide Number Placeholder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009023D0-0181-4B22-B451-5A25F2910590}" type="slidenum">
              <a:rPr b="0" lang="en-US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4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486" name="Slide Number Placeholder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6A15AD8B-9118-4AA4-B3C3-E699A5A8E6DB}" type="slidenum">
              <a:rPr b="0" lang="en-US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4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489" name="Slide Number Placeholder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5B1AFB28-704B-4050-AE75-0DE367CF5F18}" type="slidenum">
              <a:rPr b="0" lang="en-US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4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492" name="Slide Number Placeholder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BFF7580F-1AEE-485B-8A27-9DA3CEAC0287}" type="slidenum">
              <a:rPr b="0" lang="en-US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4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Wouldn’t want to always type the formula from scratch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95" name="Slide Number Placeholder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1F161AEE-A535-4860-95B9-1794761DFAB7}" type="slidenum">
              <a:rPr b="0" lang="en-US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4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498" name="Slide Number Placeholder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1FD5A43B-4364-4C5A-84A3-D08BD601984A}" type="slidenum">
              <a:rPr b="0" lang="en-US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5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01" name="Slide Number Placeholder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9C77EFEE-98FA-458A-867B-C01532B57D05}" type="slidenum">
              <a:rPr b="0" lang="en-US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50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04" name="Slide Number Placeholder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9D2BB144-C73B-49AB-9C91-5188A35AA082}" type="slidenum">
              <a:rPr b="0" lang="en-US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5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07" name="Slide Number Placeholder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34639AAE-E7B1-40C8-AE3F-67F3E08180A8}" type="slidenum">
              <a:rPr b="0" lang="en-US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50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10" name="Slide Number Placeholder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42161497-92AC-4FBC-83EA-A9D0FA74DE72}" type="slidenum">
              <a:rPr b="0" lang="en-US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5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13" name="Slide Number Placeholder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4A6D8CE4-A4C0-4DC5-8B3A-D51E4FB0B883}" type="slidenum">
              <a:rPr b="0" lang="en-US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5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16" name="Slide Number Placeholder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557EFA53-EFB8-4725-ABE6-5F405CC34555}" type="slidenum">
              <a:rPr b="0" lang="en-US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5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5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519" name="Slide Number Placeholder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75FD6DAC-1E4E-47AA-9B25-6788E67B3EB8}" type="slidenum">
              <a:rPr b="0" lang="en-US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5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52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GB" sz="2000" spc="-1" strike="noStrike">
                <a:latin typeface="Arial"/>
              </a:rPr>
              <a:t>Will let you carry on with the last two exercises if you want today. Also recap tomorrow. But here are some tips to become and R wizard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22" name="Slide Number Placeholder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B36ADCAF-4E36-464A-AD74-E5DE4EDE20BB}" type="slidenum">
              <a:rPr b="0" lang="en-US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6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52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GB" sz="2000" spc="-1" strike="noStrike">
                <a:latin typeface="Arial"/>
              </a:rPr>
              <a:t>Will let you carry on with the last two exercises if you want today. Also recap tomorrow. But here are some tips to become and R wizard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525" name="Slide Number Placeholder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3F78FFCF-84DC-41C3-A7C2-3BA0025290EE}" type="slidenum">
              <a:rPr b="0" lang="en-US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4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GB" sz="2000" spc="-1" strike="noStrike">
                <a:latin typeface="Arial"/>
              </a:rPr>
              <a:t>Will do my best to explain and show you with the exercises, but also have definitions in the Glossary on Blackboard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29" name="Slide Number Placeholder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C1C7C82B-06C4-4341-86B5-5430B377BA16}" type="slidenum">
              <a:rPr b="0" lang="en-US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900" spc="-1" strike="noStrike">
              <a:solidFill>
                <a:srgbClr val="595959"/>
              </a:solidFill>
              <a:latin typeface="Corbe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900" spc="-1" strike="noStrike">
              <a:solidFill>
                <a:srgbClr val="595959"/>
              </a:solidFill>
              <a:latin typeface="Corbe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900" spc="-1" strike="noStrike">
              <a:solidFill>
                <a:srgbClr val="595959"/>
              </a:solidFill>
              <a:latin typeface="Corbe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900" spc="-1" strike="noStrike">
              <a:solidFill>
                <a:srgbClr val="595959"/>
              </a:solidFill>
              <a:latin typeface="Corbe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900" spc="-1" strike="noStrike">
              <a:solidFill>
                <a:srgbClr val="595959"/>
              </a:solidFill>
              <a:latin typeface="Corbe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900" spc="-1" strike="noStrike">
              <a:solidFill>
                <a:srgbClr val="595959"/>
              </a:solidFill>
              <a:latin typeface="Corbe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900" spc="-1" strike="noStrike">
              <a:solidFill>
                <a:srgbClr val="595959"/>
              </a:solidFill>
              <a:latin typeface="Corbe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900" spc="-1" strike="noStrike">
              <a:solidFill>
                <a:srgbClr val="595959"/>
              </a:solidFill>
              <a:latin typeface="Corbe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900" spc="-1" strike="noStrike">
              <a:solidFill>
                <a:srgbClr val="595959"/>
              </a:solidFill>
              <a:latin typeface="Corbe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900" spc="-1" strike="noStrike">
              <a:solidFill>
                <a:srgbClr val="595959"/>
              </a:solidFill>
              <a:latin typeface="Corbe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900" spc="-1" strike="noStrike">
              <a:solidFill>
                <a:srgbClr val="595959"/>
              </a:solidFill>
              <a:latin typeface="Corbe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900" spc="-1" strike="noStrike">
              <a:solidFill>
                <a:srgbClr val="595959"/>
              </a:solidFill>
              <a:latin typeface="Corbe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900" spc="-1" strike="noStrike">
              <a:solidFill>
                <a:srgbClr val="595959"/>
              </a:solidFill>
              <a:latin typeface="Corbe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900" spc="-1" strike="noStrike">
              <a:solidFill>
                <a:srgbClr val="595959"/>
              </a:solidFill>
              <a:latin typeface="Corbe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900" spc="-1" strike="noStrike">
              <a:solidFill>
                <a:srgbClr val="595959"/>
              </a:solidFill>
              <a:latin typeface="Corbe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900" spc="-1" strike="noStrike">
              <a:solidFill>
                <a:srgbClr val="595959"/>
              </a:solidFill>
              <a:latin typeface="Corbe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900" spc="-1" strike="noStrike">
              <a:solidFill>
                <a:srgbClr val="595959"/>
              </a:solidFill>
              <a:latin typeface="Corbe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900" spc="-1" strike="noStrike">
              <a:solidFill>
                <a:srgbClr val="595959"/>
              </a:solidFill>
              <a:latin typeface="Corbe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900" spc="-1" strike="noStrike">
              <a:solidFill>
                <a:srgbClr val="595959"/>
              </a:solidFill>
              <a:latin typeface="Corbe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900" spc="-1" strike="noStrike">
              <a:solidFill>
                <a:srgbClr val="595959"/>
              </a:solidFill>
              <a:latin typeface="Corbe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900" spc="-1" strike="noStrike">
              <a:solidFill>
                <a:srgbClr val="595959"/>
              </a:solidFill>
              <a:latin typeface="Corbe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900" spc="-1" strike="noStrike">
              <a:solidFill>
                <a:srgbClr val="595959"/>
              </a:solidFill>
              <a:latin typeface="Corbe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900" spc="-1" strike="noStrike">
              <a:solidFill>
                <a:srgbClr val="595959"/>
              </a:solidFill>
              <a:latin typeface="Corbe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900" spc="-1" strike="noStrike">
              <a:solidFill>
                <a:srgbClr val="595959"/>
              </a:solidFill>
              <a:latin typeface="Corbe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900" spc="-1" strike="noStrike">
              <a:solidFill>
                <a:srgbClr val="595959"/>
              </a:solidFill>
              <a:latin typeface="Corbe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900" spc="-1" strike="noStrike">
              <a:solidFill>
                <a:srgbClr val="595959"/>
              </a:solidFill>
              <a:latin typeface="Corbe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900" spc="-1" strike="noStrike">
              <a:solidFill>
                <a:srgbClr val="595959"/>
              </a:solidFill>
              <a:latin typeface="Corbe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900" spc="-1" strike="noStrike">
              <a:solidFill>
                <a:srgbClr val="595959"/>
              </a:solidFill>
              <a:latin typeface="Corbe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900" spc="-1" strike="noStrike">
              <a:solidFill>
                <a:srgbClr val="595959"/>
              </a:solidFill>
              <a:latin typeface="Corbe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900" spc="-1" strike="noStrike">
              <a:solidFill>
                <a:srgbClr val="595959"/>
              </a:solidFill>
              <a:latin typeface="Corbe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900" spc="-1" strike="noStrike">
              <a:solidFill>
                <a:srgbClr val="595959"/>
              </a:solidFill>
              <a:latin typeface="Corbe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900" spc="-1" strike="noStrike">
              <a:solidFill>
                <a:srgbClr val="595959"/>
              </a:solidFill>
              <a:latin typeface="Corbe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900" spc="-1" strike="noStrike">
              <a:solidFill>
                <a:srgbClr val="595959"/>
              </a:solidFill>
              <a:latin typeface="Corbe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900" spc="-1" strike="noStrike">
              <a:solidFill>
                <a:srgbClr val="595959"/>
              </a:solidFill>
              <a:latin typeface="Corbe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900" spc="-1" strike="noStrike">
              <a:solidFill>
                <a:srgbClr val="595959"/>
              </a:solidFill>
              <a:latin typeface="Corbe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900" spc="-1" strike="noStrike">
              <a:solidFill>
                <a:srgbClr val="595959"/>
              </a:solidFill>
              <a:latin typeface="Corbe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900" spc="-1" strike="noStrike">
              <a:solidFill>
                <a:srgbClr val="595959"/>
              </a:solidFill>
              <a:latin typeface="Corbe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900" spc="-1" strike="noStrike">
              <a:solidFill>
                <a:srgbClr val="595959"/>
              </a:solidFill>
              <a:latin typeface="Corbe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900" spc="-1" strike="noStrike">
              <a:solidFill>
                <a:srgbClr val="595959"/>
              </a:solidFill>
              <a:latin typeface="Corbe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900" spc="-1" strike="noStrike">
              <a:solidFill>
                <a:srgbClr val="595959"/>
              </a:solidFill>
              <a:latin typeface="Corbe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900" spc="-1" strike="noStrike">
              <a:solidFill>
                <a:srgbClr val="595959"/>
              </a:solidFill>
              <a:latin typeface="Corbe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900" spc="-1" strike="noStrike">
              <a:solidFill>
                <a:srgbClr val="595959"/>
              </a:solidFill>
              <a:latin typeface="Corbe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900" spc="-1" strike="noStrike">
              <a:solidFill>
                <a:srgbClr val="595959"/>
              </a:solidFill>
              <a:latin typeface="Corbe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900" spc="-1" strike="noStrike">
              <a:solidFill>
                <a:srgbClr val="595959"/>
              </a:solidFill>
              <a:latin typeface="Corbe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900" spc="-1" strike="noStrike">
              <a:solidFill>
                <a:srgbClr val="595959"/>
              </a:solidFill>
              <a:latin typeface="Corbe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900" spc="-1" strike="noStrike">
              <a:solidFill>
                <a:srgbClr val="595959"/>
              </a:solidFill>
              <a:latin typeface="Corbe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900" spc="-1" strike="noStrike">
              <a:solidFill>
                <a:srgbClr val="595959"/>
              </a:solidFill>
              <a:latin typeface="Corbe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900" spc="-1" strike="noStrike">
              <a:solidFill>
                <a:srgbClr val="595959"/>
              </a:solidFill>
              <a:latin typeface="Corbe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 6" hidden="1"/>
          <p:cNvSpPr/>
          <p:nvPr/>
        </p:nvSpPr>
        <p:spPr>
          <a:xfrm>
            <a:off x="0" y="758880"/>
            <a:ext cx="2582280" cy="5330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Rectangle 37" hidden="1"/>
          <p:cNvSpPr/>
          <p:nvPr/>
        </p:nvSpPr>
        <p:spPr>
          <a:xfrm>
            <a:off x="8861760" y="758880"/>
            <a:ext cx="287640" cy="533052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Rectangle 6"/>
          <p:cNvSpPr/>
          <p:nvPr/>
        </p:nvSpPr>
        <p:spPr>
          <a:xfrm>
            <a:off x="0" y="762120"/>
            <a:ext cx="6855840" cy="5333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Rectangle 7"/>
          <p:cNvSpPr/>
          <p:nvPr/>
        </p:nvSpPr>
        <p:spPr>
          <a:xfrm>
            <a:off x="6952680" y="762120"/>
            <a:ext cx="2193480" cy="5333760"/>
          </a:xfrm>
          <a:prstGeom prst="rect">
            <a:avLst/>
          </a:prstGeom>
          <a:solidFill>
            <a:srgbClr val="c3c3c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02440" y="1298520"/>
            <a:ext cx="5486040" cy="3254760"/>
          </a:xfrm>
          <a:prstGeom prst="rect">
            <a:avLst/>
          </a:prstGeom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0" lang="en-US" sz="5400" spc="-100" strike="noStrike">
                <a:solidFill>
                  <a:srgbClr val="ffffff"/>
                </a:solidFill>
                <a:latin typeface="Corbel"/>
              </a:rPr>
              <a:t>Click to edit Master title style</a:t>
            </a:r>
            <a:endParaRPr b="0" lang="en-US" sz="54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dt"/>
          </p:nvPr>
        </p:nvSpPr>
        <p:spPr>
          <a:xfrm>
            <a:off x="196920" y="6356520"/>
            <a:ext cx="20570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B23CB8ED-B975-464D-B0F3-89E743CF37C0}" type="datetime">
              <a:rPr b="0" lang="en-US" sz="1000" spc="-1" strike="noStrike">
                <a:solidFill>
                  <a:srgbClr val="808080"/>
                </a:solidFill>
                <a:latin typeface="Corbel"/>
              </a:rPr>
              <a:t>1/11/22</a:t>
            </a:fld>
            <a:endParaRPr b="0" lang="en-GB" sz="1000" spc="-1" strike="noStrike"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ftr"/>
          </p:nvPr>
        </p:nvSpPr>
        <p:spPr>
          <a:xfrm>
            <a:off x="2901960" y="6356520"/>
            <a:ext cx="443340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sldNum"/>
          </p:nvPr>
        </p:nvSpPr>
        <p:spPr>
          <a:xfrm>
            <a:off x="7975440" y="6356520"/>
            <a:ext cx="114768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91F1109-186D-4467-AD78-F544EDAB9905}" type="slidenum">
              <a:rPr b="1" lang="en-US" sz="1100" spc="-1" strike="noStrike">
                <a:solidFill>
                  <a:srgbClr val="40bad2"/>
                </a:solidFill>
                <a:latin typeface="Corbel"/>
              </a:rPr>
              <a:t>&lt;number&gt;</a:t>
            </a:fld>
            <a:endParaRPr b="0" lang="en-GB" sz="1100" spc="-1" strike="noStrike"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00" spc="-1" strike="noStrike">
                <a:solidFill>
                  <a:srgbClr val="595959"/>
                </a:solidFill>
                <a:latin typeface="Corbel"/>
              </a:rPr>
              <a:t>Click to edit the outline text format</a:t>
            </a:r>
            <a:endParaRPr b="0" lang="en-US" sz="1900" spc="-1" strike="noStrike">
              <a:solidFill>
                <a:srgbClr val="595959"/>
              </a:solidFill>
              <a:latin typeface="Corbe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solidFill>
                  <a:srgbClr val="595959"/>
                </a:solidFill>
                <a:latin typeface="Corbel"/>
              </a:rPr>
              <a:t>Second Outline Level</a:t>
            </a:r>
            <a:endParaRPr b="0" lang="en-US" sz="1500" spc="-1" strike="noStrike">
              <a:solidFill>
                <a:srgbClr val="595959"/>
              </a:solidFill>
              <a:latin typeface="Corbe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595959"/>
                </a:solidFill>
                <a:latin typeface="Corbel"/>
              </a:rPr>
              <a:t>Third Outline Level</a:t>
            </a:r>
            <a:endParaRPr b="0" lang="en-US" sz="1300" spc="-1" strike="noStrike">
              <a:solidFill>
                <a:srgbClr val="595959"/>
              </a:solidFill>
              <a:latin typeface="Corbe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00" spc="-1" strike="noStrike">
                <a:solidFill>
                  <a:srgbClr val="595959"/>
                </a:solidFill>
                <a:latin typeface="Corbel"/>
              </a:rPr>
              <a:t>Fourth Outline Level</a:t>
            </a:r>
            <a:endParaRPr b="0" lang="en-US" sz="1300" spc="-1" strike="noStrike">
              <a:solidFill>
                <a:srgbClr val="595959"/>
              </a:solidFill>
              <a:latin typeface="Corbe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</a:rPr>
              <a:t>Fifth Outline Level</a:t>
            </a:r>
            <a:endParaRPr b="0" lang="en-US" sz="2000" spc="-1" strike="noStrike">
              <a:solidFill>
                <a:srgbClr val="595959"/>
              </a:solidFill>
              <a:latin typeface="Corbe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</a:rPr>
              <a:t>Sixth Outline Level</a:t>
            </a:r>
            <a:endParaRPr b="0" lang="en-US" sz="2000" spc="-1" strike="noStrike">
              <a:solidFill>
                <a:srgbClr val="595959"/>
              </a:solidFill>
              <a:latin typeface="Corbe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</a:rPr>
              <a:t>Seventh Outline Level</a:t>
            </a:r>
            <a:endParaRPr b="0" lang="en-US" sz="2000" spc="-1" strike="noStrike">
              <a:solidFill>
                <a:srgbClr val="595959"/>
              </a:solidFill>
              <a:latin typeface="Corbe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6" hidden="1"/>
          <p:cNvSpPr/>
          <p:nvPr/>
        </p:nvSpPr>
        <p:spPr>
          <a:xfrm>
            <a:off x="0" y="758880"/>
            <a:ext cx="2582280" cy="5330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Rectangle 37" hidden="1"/>
          <p:cNvSpPr/>
          <p:nvPr/>
        </p:nvSpPr>
        <p:spPr>
          <a:xfrm>
            <a:off x="8861760" y="758880"/>
            <a:ext cx="287640" cy="5330520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PlaceHolder 1"/>
          <p:cNvSpPr>
            <a:spLocks noGrp="1"/>
          </p:cNvSpPr>
          <p:nvPr>
            <p:ph type="dt"/>
          </p:nvPr>
        </p:nvSpPr>
        <p:spPr>
          <a:xfrm>
            <a:off x="196920" y="6356520"/>
            <a:ext cx="20570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E2535230-57DE-4F11-93CD-B1DEBE748F1E}" type="datetime">
              <a:rPr b="0" lang="en-US" sz="1000" spc="-1" strike="noStrike">
                <a:solidFill>
                  <a:srgbClr val="808080"/>
                </a:solidFill>
                <a:latin typeface="Corbel"/>
              </a:rPr>
              <a:t>1/11/22</a:t>
            </a:fld>
            <a:endParaRPr b="0" lang="en-GB" sz="1000" spc="-1" strike="noStrike">
              <a:latin typeface="Times New Roman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ftr"/>
          </p:nvPr>
        </p:nvSpPr>
        <p:spPr>
          <a:xfrm>
            <a:off x="2901960" y="6356520"/>
            <a:ext cx="443340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GB" sz="2400" spc="-1" strike="noStrike">
              <a:latin typeface="Times New Roman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sldNum"/>
          </p:nvPr>
        </p:nvSpPr>
        <p:spPr>
          <a:xfrm>
            <a:off x="7975440" y="6356520"/>
            <a:ext cx="114768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D66FA27-E4F0-448D-B8CB-46C03982E582}" type="slidenum">
              <a:rPr b="1" lang="en-US" sz="1100" spc="-1" strike="noStrike">
                <a:solidFill>
                  <a:srgbClr val="40bad2"/>
                </a:solidFill>
                <a:latin typeface="Corbel"/>
              </a:rPr>
              <a:t>&lt;number&gt;</a:t>
            </a:fld>
            <a:endParaRPr b="0" lang="en-GB" sz="1100" spc="-1" strike="noStrike">
              <a:latin typeface="Times New Roman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orbe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orbel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00" spc="-1" strike="noStrike">
                <a:solidFill>
                  <a:srgbClr val="595959"/>
                </a:solidFill>
                <a:latin typeface="Corbel"/>
              </a:rPr>
              <a:t>Click to edit the outline text format</a:t>
            </a:r>
            <a:endParaRPr b="0" lang="en-US" sz="1900" spc="-1" strike="noStrike">
              <a:solidFill>
                <a:srgbClr val="595959"/>
              </a:solidFill>
              <a:latin typeface="Corbe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solidFill>
                  <a:srgbClr val="595959"/>
                </a:solidFill>
                <a:latin typeface="Corbel"/>
              </a:rPr>
              <a:t>Second Outline Level</a:t>
            </a:r>
            <a:endParaRPr b="0" lang="en-US" sz="1500" spc="-1" strike="noStrike">
              <a:solidFill>
                <a:srgbClr val="595959"/>
              </a:solidFill>
              <a:latin typeface="Corbe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595959"/>
                </a:solidFill>
                <a:latin typeface="Corbel"/>
              </a:rPr>
              <a:t>Third Outline Level</a:t>
            </a:r>
            <a:endParaRPr b="0" lang="en-US" sz="1300" spc="-1" strike="noStrike">
              <a:solidFill>
                <a:srgbClr val="595959"/>
              </a:solidFill>
              <a:latin typeface="Corbe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00" spc="-1" strike="noStrike">
                <a:solidFill>
                  <a:srgbClr val="595959"/>
                </a:solidFill>
                <a:latin typeface="Corbel"/>
              </a:rPr>
              <a:t>Fourth Outline Level</a:t>
            </a:r>
            <a:endParaRPr b="0" lang="en-US" sz="1300" spc="-1" strike="noStrike">
              <a:solidFill>
                <a:srgbClr val="595959"/>
              </a:solidFill>
              <a:latin typeface="Corbe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</a:rPr>
              <a:t>Fifth Outline Level</a:t>
            </a:r>
            <a:endParaRPr b="0" lang="en-US" sz="2000" spc="-1" strike="noStrike">
              <a:solidFill>
                <a:srgbClr val="595959"/>
              </a:solidFill>
              <a:latin typeface="Corbe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</a:rPr>
              <a:t>Sixth Outline Level</a:t>
            </a:r>
            <a:endParaRPr b="0" lang="en-US" sz="2000" spc="-1" strike="noStrike">
              <a:solidFill>
                <a:srgbClr val="595959"/>
              </a:solidFill>
              <a:latin typeface="Corbe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595959"/>
                </a:solidFill>
                <a:latin typeface="Corbel"/>
              </a:rPr>
              <a:t>Seventh Outline Level</a:t>
            </a:r>
            <a:endParaRPr b="0" lang="en-US" sz="2000" spc="-1" strike="noStrike">
              <a:solidFill>
                <a:srgbClr val="595959"/>
              </a:solidFill>
              <a:latin typeface="Corbe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tif"/><Relationship Id="rId2" Type="http://schemas.openxmlformats.org/officeDocument/2006/relationships/image" Target="../media/image9.tif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tif"/><Relationship Id="rId2" Type="http://schemas.openxmlformats.org/officeDocument/2006/relationships/image" Target="../media/image11.tif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tif"/><Relationship Id="rId2" Type="http://schemas.openxmlformats.org/officeDocument/2006/relationships/image" Target="../media/image13.tif"/><Relationship Id="rId3" Type="http://schemas.openxmlformats.org/officeDocument/2006/relationships/hyperlink" Target="https://www.math.ntnu.no/emner/ST2304/2021v/Week01/R-tutorial.html" TargetMode="External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tif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tif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4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48.t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49.tif"/><Relationship Id="rId2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50.tif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tif"/><Relationship Id="rId2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51.tif"/><Relationship Id="rId2" Type="http://schemas.openxmlformats.org/officeDocument/2006/relationships/hyperlink" Target="https://digit.ntnu.no/courses/course-v1:NTNU+IMF001+2020/course/" TargetMode="Externa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0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tif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t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tif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/>
          <p:nvPr/>
        </p:nvSpPr>
        <p:spPr>
          <a:xfrm>
            <a:off x="802440" y="1298520"/>
            <a:ext cx="5182560" cy="3254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5400" spc="-100" strike="noStrike">
                <a:solidFill>
                  <a:srgbClr val="ffffff"/>
                </a:solidFill>
                <a:latin typeface="Arial"/>
                <a:ea typeface="Arial Unicode MS"/>
              </a:rPr>
              <a:t>Introduction to R/RStudio</a:t>
            </a:r>
            <a:endParaRPr b="0" lang="en-US" sz="54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1"/>
          <p:cNvSpPr/>
          <p:nvPr/>
        </p:nvSpPr>
        <p:spPr>
          <a:xfrm>
            <a:off x="0" y="0"/>
            <a:ext cx="9143640" cy="784800"/>
          </a:xfrm>
          <a:prstGeom prst="rect">
            <a:avLst/>
          </a:prstGeom>
          <a:solidFill>
            <a:srgbClr val="40bad2"/>
          </a:solidFill>
          <a:ln>
            <a:solidFill>
              <a:srgbClr val="2f89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Rectangle 2"/>
          <p:cNvSpPr/>
          <p:nvPr/>
        </p:nvSpPr>
        <p:spPr>
          <a:xfrm>
            <a:off x="8922240" y="1182240"/>
            <a:ext cx="221400" cy="522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TextBox 3"/>
          <p:cNvSpPr/>
          <p:nvPr/>
        </p:nvSpPr>
        <p:spPr>
          <a:xfrm>
            <a:off x="692640" y="102960"/>
            <a:ext cx="775836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How to use R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136" name="Picture 4" descr=""/>
          <p:cNvPicPr/>
          <p:nvPr/>
        </p:nvPicPr>
        <p:blipFill>
          <a:blip r:embed="rId1"/>
          <a:stretch/>
        </p:blipFill>
        <p:spPr>
          <a:xfrm>
            <a:off x="416160" y="1182240"/>
            <a:ext cx="1612440" cy="1257120"/>
          </a:xfrm>
          <a:prstGeom prst="rect">
            <a:avLst/>
          </a:prstGeom>
          <a:ln w="0">
            <a:noFill/>
          </a:ln>
        </p:spPr>
      </p:pic>
      <p:sp>
        <p:nvSpPr>
          <p:cNvPr id="137" name="Right Arrow 6"/>
          <p:cNvSpPr/>
          <p:nvPr/>
        </p:nvSpPr>
        <p:spPr>
          <a:xfrm>
            <a:off x="2343600" y="1573560"/>
            <a:ext cx="1722240" cy="4888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0bad2"/>
          </a:solidFill>
          <a:ln>
            <a:solidFill>
              <a:srgbClr val="2f89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8" name="Picture 7" descr=""/>
          <p:cNvPicPr/>
          <p:nvPr/>
        </p:nvPicPr>
        <p:blipFill>
          <a:blip r:embed="rId2"/>
          <a:stretch/>
        </p:blipFill>
        <p:spPr>
          <a:xfrm>
            <a:off x="4380480" y="1172520"/>
            <a:ext cx="3678480" cy="129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1"/>
          <p:cNvSpPr/>
          <p:nvPr/>
        </p:nvSpPr>
        <p:spPr>
          <a:xfrm>
            <a:off x="0" y="0"/>
            <a:ext cx="9143640" cy="784800"/>
          </a:xfrm>
          <a:prstGeom prst="rect">
            <a:avLst/>
          </a:prstGeom>
          <a:solidFill>
            <a:srgbClr val="40bad2"/>
          </a:solidFill>
          <a:ln>
            <a:solidFill>
              <a:srgbClr val="2f89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Rectangle 2"/>
          <p:cNvSpPr/>
          <p:nvPr/>
        </p:nvSpPr>
        <p:spPr>
          <a:xfrm>
            <a:off x="8922240" y="1182240"/>
            <a:ext cx="221400" cy="522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TextBox 3"/>
          <p:cNvSpPr/>
          <p:nvPr/>
        </p:nvSpPr>
        <p:spPr>
          <a:xfrm>
            <a:off x="692640" y="102960"/>
            <a:ext cx="775836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How to use R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142" name="Picture 4" descr=""/>
          <p:cNvPicPr/>
          <p:nvPr/>
        </p:nvPicPr>
        <p:blipFill>
          <a:blip r:embed="rId1"/>
          <a:stretch/>
        </p:blipFill>
        <p:spPr>
          <a:xfrm>
            <a:off x="416160" y="1182240"/>
            <a:ext cx="1612440" cy="1257120"/>
          </a:xfrm>
          <a:prstGeom prst="rect">
            <a:avLst/>
          </a:prstGeom>
          <a:ln w="0">
            <a:noFill/>
          </a:ln>
        </p:spPr>
      </p:pic>
      <p:sp>
        <p:nvSpPr>
          <p:cNvPr id="143" name="Right Arrow 6"/>
          <p:cNvSpPr/>
          <p:nvPr/>
        </p:nvSpPr>
        <p:spPr>
          <a:xfrm>
            <a:off x="2343600" y="1573560"/>
            <a:ext cx="1722240" cy="4888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0bad2"/>
          </a:solidFill>
          <a:ln>
            <a:solidFill>
              <a:srgbClr val="2f89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4" name="Picture 7" descr=""/>
          <p:cNvPicPr/>
          <p:nvPr/>
        </p:nvPicPr>
        <p:blipFill>
          <a:blip r:embed="rId2"/>
          <a:stretch/>
        </p:blipFill>
        <p:spPr>
          <a:xfrm>
            <a:off x="4380480" y="1172520"/>
            <a:ext cx="3678480" cy="1290960"/>
          </a:xfrm>
          <a:prstGeom prst="rect">
            <a:avLst/>
          </a:prstGeom>
          <a:ln w="0">
            <a:noFill/>
          </a:ln>
        </p:spPr>
      </p:pic>
      <p:sp>
        <p:nvSpPr>
          <p:cNvPr id="145" name="TextBox 8"/>
          <p:cNvSpPr/>
          <p:nvPr/>
        </p:nvSpPr>
        <p:spPr>
          <a:xfrm>
            <a:off x="416160" y="3027960"/>
            <a:ext cx="8238240" cy="25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RStudio is an integrated development environment 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(makes R pretty and has everything in one place)  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It runs R 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Also free and cross platform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1"/>
          <p:cNvSpPr txBox="1"/>
          <p:nvPr/>
        </p:nvSpPr>
        <p:spPr>
          <a:xfrm>
            <a:off x="802440" y="1298520"/>
            <a:ext cx="5182560" cy="3254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5400" spc="-100" strike="noStrike">
                <a:solidFill>
                  <a:srgbClr val="ffffff"/>
                </a:solidFill>
                <a:latin typeface="Arial"/>
                <a:ea typeface="Arial Unicode MS"/>
              </a:rPr>
              <a:t>Downloading R and RStudio</a:t>
            </a:r>
            <a:endParaRPr b="0" lang="en-US" sz="5400" spc="-1" strike="noStrike">
              <a:solidFill>
                <a:srgbClr val="000000"/>
              </a:solidFill>
              <a:latin typeface="Corbe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1"/>
          <p:cNvSpPr/>
          <p:nvPr/>
        </p:nvSpPr>
        <p:spPr>
          <a:xfrm>
            <a:off x="0" y="-144720"/>
            <a:ext cx="9143640" cy="1221120"/>
          </a:xfrm>
          <a:prstGeom prst="rect">
            <a:avLst/>
          </a:prstGeom>
          <a:solidFill>
            <a:schemeClr val="accent2"/>
          </a:solidFill>
          <a:ln>
            <a:solidFill>
              <a:srgbClr val="2f89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Rectangle 2"/>
          <p:cNvSpPr/>
          <p:nvPr/>
        </p:nvSpPr>
        <p:spPr>
          <a:xfrm>
            <a:off x="8922240" y="1182240"/>
            <a:ext cx="221400" cy="522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TextBox 3"/>
          <p:cNvSpPr/>
          <p:nvPr/>
        </p:nvSpPr>
        <p:spPr>
          <a:xfrm>
            <a:off x="692640" y="-66960"/>
            <a:ext cx="7758360" cy="106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Exercise 1: Downloading R and Rstudio and getting started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150" name="Picture 4" descr=""/>
          <p:cNvPicPr/>
          <p:nvPr/>
        </p:nvPicPr>
        <p:blipFill>
          <a:blip r:embed="rId1"/>
          <a:stretch/>
        </p:blipFill>
        <p:spPr>
          <a:xfrm>
            <a:off x="2310480" y="4145760"/>
            <a:ext cx="1612440" cy="1257120"/>
          </a:xfrm>
          <a:prstGeom prst="rect">
            <a:avLst/>
          </a:prstGeom>
          <a:ln w="0">
            <a:noFill/>
          </a:ln>
        </p:spPr>
      </p:pic>
      <p:pic>
        <p:nvPicPr>
          <p:cNvPr id="151" name="Picture 7" descr=""/>
          <p:cNvPicPr/>
          <p:nvPr/>
        </p:nvPicPr>
        <p:blipFill>
          <a:blip r:embed="rId2"/>
          <a:stretch/>
        </p:blipFill>
        <p:spPr>
          <a:xfrm>
            <a:off x="4689000" y="4224240"/>
            <a:ext cx="3678480" cy="1290960"/>
          </a:xfrm>
          <a:prstGeom prst="rect">
            <a:avLst/>
          </a:prstGeom>
          <a:ln w="0">
            <a:noFill/>
          </a:ln>
        </p:spPr>
      </p:pic>
      <p:sp>
        <p:nvSpPr>
          <p:cNvPr id="152" name="TextBox 8"/>
          <p:cNvSpPr/>
          <p:nvPr/>
        </p:nvSpPr>
        <p:spPr>
          <a:xfrm>
            <a:off x="439200" y="1284840"/>
            <a:ext cx="7928280" cy="283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Go to: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b-NO" sz="2000" spc="-1" strike="noStrike" u="sng">
                <a:solidFill>
                  <a:srgbClr val="90bb23"/>
                </a:solidFill>
                <a:uFillTx/>
                <a:latin typeface="Corbel"/>
                <a:hlinkClick r:id="rId3"/>
              </a:rPr>
              <a:t>https://www.math.ntnu.no/emner/ST2304/2021v/Week01/R-tutorial.html</a:t>
            </a:r>
            <a:r>
              <a:rPr b="0" lang="nb-NO" sz="2000" spc="-1" strike="noStrike">
                <a:solidFill>
                  <a:srgbClr val="000000"/>
                </a:solidFill>
                <a:latin typeface="Corbel"/>
              </a:rPr>
              <a:t> 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Open the file.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Work through Part A.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Ask if you need help! That’s what we are here for </a:t>
            </a:r>
            <a:r>
              <a:rPr b="1" lang="en-GB" sz="2000" spc="-1" strike="noStrike">
                <a:solidFill>
                  <a:srgbClr val="000000"/>
                </a:solidFill>
                <a:latin typeface="Wingdings"/>
              </a:rPr>
              <a:t>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1"/>
          <p:cNvSpPr/>
          <p:nvPr/>
        </p:nvSpPr>
        <p:spPr>
          <a:xfrm>
            <a:off x="0" y="0"/>
            <a:ext cx="9143640" cy="784800"/>
          </a:xfrm>
          <a:prstGeom prst="rect">
            <a:avLst/>
          </a:prstGeom>
          <a:solidFill>
            <a:srgbClr val="40bad2"/>
          </a:solidFill>
          <a:ln>
            <a:solidFill>
              <a:srgbClr val="2f89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Rectangle 2"/>
          <p:cNvSpPr/>
          <p:nvPr/>
        </p:nvSpPr>
        <p:spPr>
          <a:xfrm>
            <a:off x="8922240" y="1182240"/>
            <a:ext cx="221400" cy="522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TextBox 3"/>
          <p:cNvSpPr/>
          <p:nvPr/>
        </p:nvSpPr>
        <p:spPr>
          <a:xfrm>
            <a:off x="692640" y="102960"/>
            <a:ext cx="775836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Recap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1"/>
          <p:cNvSpPr/>
          <p:nvPr/>
        </p:nvSpPr>
        <p:spPr>
          <a:xfrm>
            <a:off x="0" y="0"/>
            <a:ext cx="9143640" cy="784800"/>
          </a:xfrm>
          <a:prstGeom prst="rect">
            <a:avLst/>
          </a:prstGeom>
          <a:solidFill>
            <a:srgbClr val="40bad2"/>
          </a:solidFill>
          <a:ln>
            <a:solidFill>
              <a:srgbClr val="2f89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Rectangle 2"/>
          <p:cNvSpPr/>
          <p:nvPr/>
        </p:nvSpPr>
        <p:spPr>
          <a:xfrm>
            <a:off x="8922240" y="1182240"/>
            <a:ext cx="221400" cy="522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TextBox 3"/>
          <p:cNvSpPr/>
          <p:nvPr/>
        </p:nvSpPr>
        <p:spPr>
          <a:xfrm>
            <a:off x="489600" y="102960"/>
            <a:ext cx="775836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Using RStudio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159" name="Picture 7" descr=""/>
          <p:cNvPicPr/>
          <p:nvPr/>
        </p:nvPicPr>
        <p:blipFill>
          <a:blip r:embed="rId1"/>
          <a:stretch/>
        </p:blipFill>
        <p:spPr>
          <a:xfrm>
            <a:off x="489600" y="1182240"/>
            <a:ext cx="7924680" cy="530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1"/>
          <p:cNvSpPr/>
          <p:nvPr/>
        </p:nvSpPr>
        <p:spPr>
          <a:xfrm>
            <a:off x="0" y="0"/>
            <a:ext cx="9143640" cy="784800"/>
          </a:xfrm>
          <a:prstGeom prst="rect">
            <a:avLst/>
          </a:prstGeom>
          <a:solidFill>
            <a:srgbClr val="40bad2"/>
          </a:solidFill>
          <a:ln>
            <a:solidFill>
              <a:srgbClr val="2f89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Rectangle 2"/>
          <p:cNvSpPr/>
          <p:nvPr/>
        </p:nvSpPr>
        <p:spPr>
          <a:xfrm>
            <a:off x="8922240" y="1182240"/>
            <a:ext cx="221400" cy="522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2" name="Picture 7" descr=""/>
          <p:cNvPicPr/>
          <p:nvPr/>
        </p:nvPicPr>
        <p:blipFill>
          <a:blip r:embed="rId1"/>
          <a:stretch/>
        </p:blipFill>
        <p:spPr>
          <a:xfrm>
            <a:off x="489600" y="1182240"/>
            <a:ext cx="7924680" cy="5309640"/>
          </a:xfrm>
          <a:prstGeom prst="rect">
            <a:avLst/>
          </a:prstGeom>
          <a:ln w="0">
            <a:noFill/>
          </a:ln>
        </p:spPr>
      </p:pic>
      <p:sp>
        <p:nvSpPr>
          <p:cNvPr id="163" name="Rectangle 4"/>
          <p:cNvSpPr/>
          <p:nvPr/>
        </p:nvSpPr>
        <p:spPr>
          <a:xfrm>
            <a:off x="489600" y="1182240"/>
            <a:ext cx="3943440" cy="2124000"/>
          </a:xfrm>
          <a:prstGeom prst="rect">
            <a:avLst/>
          </a:prstGeom>
          <a:noFill/>
          <a:ln w="57150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Rectangle 6"/>
          <p:cNvSpPr/>
          <p:nvPr/>
        </p:nvSpPr>
        <p:spPr>
          <a:xfrm>
            <a:off x="4433400" y="1182240"/>
            <a:ext cx="4017600" cy="2124000"/>
          </a:xfrm>
          <a:prstGeom prst="rect">
            <a:avLst/>
          </a:prstGeom>
          <a:noFill/>
          <a:ln w="57150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Rectangle 8"/>
          <p:cNvSpPr/>
          <p:nvPr/>
        </p:nvSpPr>
        <p:spPr>
          <a:xfrm>
            <a:off x="489600" y="3306600"/>
            <a:ext cx="3934440" cy="3185280"/>
          </a:xfrm>
          <a:prstGeom prst="rect">
            <a:avLst/>
          </a:prstGeom>
          <a:noFill/>
          <a:ln w="57150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Rectangle 9"/>
          <p:cNvSpPr/>
          <p:nvPr/>
        </p:nvSpPr>
        <p:spPr>
          <a:xfrm>
            <a:off x="4433400" y="3306600"/>
            <a:ext cx="4017600" cy="3185280"/>
          </a:xfrm>
          <a:prstGeom prst="rect">
            <a:avLst/>
          </a:prstGeom>
          <a:noFill/>
          <a:ln w="57150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TextBox 10"/>
          <p:cNvSpPr/>
          <p:nvPr/>
        </p:nvSpPr>
        <p:spPr>
          <a:xfrm>
            <a:off x="489600" y="102960"/>
            <a:ext cx="775836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Using RStudio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ctangle 1"/>
          <p:cNvSpPr/>
          <p:nvPr/>
        </p:nvSpPr>
        <p:spPr>
          <a:xfrm>
            <a:off x="0" y="0"/>
            <a:ext cx="9143640" cy="784800"/>
          </a:xfrm>
          <a:prstGeom prst="rect">
            <a:avLst/>
          </a:prstGeom>
          <a:solidFill>
            <a:srgbClr val="40bad2"/>
          </a:solidFill>
          <a:ln>
            <a:solidFill>
              <a:srgbClr val="2f89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Rectangle 2"/>
          <p:cNvSpPr/>
          <p:nvPr/>
        </p:nvSpPr>
        <p:spPr>
          <a:xfrm>
            <a:off x="8922240" y="1182240"/>
            <a:ext cx="221400" cy="522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70" name="Group 16"/>
          <p:cNvGrpSpPr/>
          <p:nvPr/>
        </p:nvGrpSpPr>
        <p:grpSpPr>
          <a:xfrm>
            <a:off x="489600" y="1182240"/>
            <a:ext cx="7961400" cy="5309640"/>
            <a:chOff x="489600" y="1182240"/>
            <a:chExt cx="7961400" cy="5309640"/>
          </a:xfrm>
        </p:grpSpPr>
        <p:pic>
          <p:nvPicPr>
            <p:cNvPr id="171" name="Picture 7" descr=""/>
            <p:cNvPicPr/>
            <p:nvPr/>
          </p:nvPicPr>
          <p:blipFill>
            <a:blip r:embed="rId1"/>
            <a:stretch/>
          </p:blipFill>
          <p:spPr>
            <a:xfrm>
              <a:off x="489600" y="1182240"/>
              <a:ext cx="7924680" cy="5309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2" name="Rectangle 4"/>
            <p:cNvSpPr/>
            <p:nvPr/>
          </p:nvSpPr>
          <p:spPr>
            <a:xfrm>
              <a:off x="489600" y="1182240"/>
              <a:ext cx="3943440" cy="2124000"/>
            </a:xfrm>
            <a:prstGeom prst="rect">
              <a:avLst/>
            </a:prstGeom>
            <a:noFill/>
            <a:ln w="57150"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3" name="Rectangle 6"/>
            <p:cNvSpPr/>
            <p:nvPr/>
          </p:nvSpPr>
          <p:spPr>
            <a:xfrm>
              <a:off x="4433400" y="1182240"/>
              <a:ext cx="4017600" cy="2124000"/>
            </a:xfrm>
            <a:prstGeom prst="rect">
              <a:avLst/>
            </a:prstGeom>
            <a:noFill/>
            <a:ln w="57150"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4" name="Rectangle 8"/>
            <p:cNvSpPr/>
            <p:nvPr/>
          </p:nvSpPr>
          <p:spPr>
            <a:xfrm>
              <a:off x="489600" y="3306600"/>
              <a:ext cx="3934440" cy="3185280"/>
            </a:xfrm>
            <a:prstGeom prst="rect">
              <a:avLst/>
            </a:prstGeom>
            <a:solidFill>
              <a:srgbClr val="d6d6d6">
                <a:alpha val="75000"/>
              </a:srgbClr>
            </a:solidFill>
            <a:ln w="57150"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5" name="Rectangle 9"/>
            <p:cNvSpPr/>
            <p:nvPr/>
          </p:nvSpPr>
          <p:spPr>
            <a:xfrm>
              <a:off x="4433400" y="3306600"/>
              <a:ext cx="4017600" cy="3185280"/>
            </a:xfrm>
            <a:prstGeom prst="rect">
              <a:avLst/>
            </a:prstGeom>
            <a:noFill/>
            <a:ln w="57150"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6" name="TextBox 5"/>
            <p:cNvSpPr/>
            <p:nvPr/>
          </p:nvSpPr>
          <p:spPr>
            <a:xfrm>
              <a:off x="927720" y="4506840"/>
              <a:ext cx="2835360" cy="517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000000"/>
                  </a:solidFill>
                  <a:latin typeface="Arial"/>
                </a:rPr>
                <a:t>Console</a:t>
              </a:r>
              <a:endParaRPr b="0" lang="en-GB" sz="2800" spc="-1" strike="noStrike">
                <a:latin typeface="Arial"/>
              </a:endParaRPr>
            </a:p>
          </p:txBody>
        </p:sp>
        <p:sp>
          <p:nvSpPr>
            <p:cNvPr id="177" name="Rectangle 10"/>
            <p:cNvSpPr/>
            <p:nvPr/>
          </p:nvSpPr>
          <p:spPr>
            <a:xfrm>
              <a:off x="489600" y="1182240"/>
              <a:ext cx="3943440" cy="2124000"/>
            </a:xfrm>
            <a:prstGeom prst="rect">
              <a:avLst/>
            </a:prstGeom>
            <a:solidFill>
              <a:srgbClr val="d6d6d6">
                <a:alpha val="75000"/>
              </a:srgbClr>
            </a:solidFill>
            <a:ln w="57150"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8" name="TextBox 11"/>
            <p:cNvSpPr/>
            <p:nvPr/>
          </p:nvSpPr>
          <p:spPr>
            <a:xfrm>
              <a:off x="1043640" y="1985400"/>
              <a:ext cx="2835360" cy="517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000000"/>
                  </a:solidFill>
                  <a:latin typeface="Arial"/>
                </a:rPr>
                <a:t>Script window</a:t>
              </a:r>
              <a:endParaRPr b="0" lang="en-GB" sz="2800" spc="-1" strike="noStrike">
                <a:latin typeface="Arial"/>
              </a:endParaRPr>
            </a:p>
          </p:txBody>
        </p:sp>
        <p:sp>
          <p:nvSpPr>
            <p:cNvPr id="179" name="Rectangle 12"/>
            <p:cNvSpPr/>
            <p:nvPr/>
          </p:nvSpPr>
          <p:spPr>
            <a:xfrm>
              <a:off x="4424040" y="1182240"/>
              <a:ext cx="3999240" cy="2124000"/>
            </a:xfrm>
            <a:prstGeom prst="rect">
              <a:avLst/>
            </a:prstGeom>
            <a:solidFill>
              <a:srgbClr val="d6d6d6">
                <a:alpha val="75000"/>
              </a:srgbClr>
            </a:solidFill>
            <a:ln w="57150"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0" name="TextBox 13"/>
            <p:cNvSpPr/>
            <p:nvPr/>
          </p:nvSpPr>
          <p:spPr>
            <a:xfrm>
              <a:off x="4978440" y="1985400"/>
              <a:ext cx="2835360" cy="517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000000"/>
                  </a:solidFill>
                  <a:latin typeface="Arial"/>
                </a:rPr>
                <a:t>Environment</a:t>
              </a:r>
              <a:endParaRPr b="0" lang="en-GB" sz="2800" spc="-1" strike="noStrike">
                <a:latin typeface="Arial"/>
              </a:endParaRPr>
            </a:p>
          </p:txBody>
        </p:sp>
        <p:sp>
          <p:nvSpPr>
            <p:cNvPr id="181" name="Rectangle 14"/>
            <p:cNvSpPr/>
            <p:nvPr/>
          </p:nvSpPr>
          <p:spPr>
            <a:xfrm>
              <a:off x="4433400" y="3306600"/>
              <a:ext cx="3980880" cy="3185280"/>
            </a:xfrm>
            <a:prstGeom prst="rect">
              <a:avLst/>
            </a:prstGeom>
            <a:solidFill>
              <a:srgbClr val="d6d6d6">
                <a:alpha val="75000"/>
              </a:srgbClr>
            </a:solidFill>
            <a:ln w="57150"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2" name="TextBox 15"/>
            <p:cNvSpPr/>
            <p:nvPr/>
          </p:nvSpPr>
          <p:spPr>
            <a:xfrm>
              <a:off x="4651920" y="4214880"/>
              <a:ext cx="3580560" cy="1369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000000"/>
                  </a:solidFill>
                  <a:latin typeface="Arial"/>
                </a:rPr>
                <a:t>Files/plots/packages/help/viewer</a:t>
              </a:r>
              <a:endParaRPr b="0" lang="en-GB" sz="2800" spc="-1" strike="noStrike">
                <a:latin typeface="Arial"/>
              </a:endParaRPr>
            </a:p>
          </p:txBody>
        </p:sp>
      </p:grpSp>
      <p:sp>
        <p:nvSpPr>
          <p:cNvPr id="183" name="TextBox 17"/>
          <p:cNvSpPr/>
          <p:nvPr/>
        </p:nvSpPr>
        <p:spPr>
          <a:xfrm>
            <a:off x="489600" y="102960"/>
            <a:ext cx="775836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Using RStudio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ctangle 1"/>
          <p:cNvSpPr/>
          <p:nvPr/>
        </p:nvSpPr>
        <p:spPr>
          <a:xfrm>
            <a:off x="0" y="0"/>
            <a:ext cx="9143640" cy="784800"/>
          </a:xfrm>
          <a:prstGeom prst="rect">
            <a:avLst/>
          </a:prstGeom>
          <a:solidFill>
            <a:srgbClr val="40bad2"/>
          </a:solidFill>
          <a:ln>
            <a:solidFill>
              <a:srgbClr val="2f89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Rectangle 2"/>
          <p:cNvSpPr/>
          <p:nvPr/>
        </p:nvSpPr>
        <p:spPr>
          <a:xfrm>
            <a:off x="8922240" y="1182240"/>
            <a:ext cx="221400" cy="522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6" name="Picture 7" descr=""/>
          <p:cNvPicPr/>
          <p:nvPr/>
        </p:nvPicPr>
        <p:blipFill>
          <a:blip r:embed="rId1"/>
          <a:stretch/>
        </p:blipFill>
        <p:spPr>
          <a:xfrm>
            <a:off x="489600" y="1182240"/>
            <a:ext cx="7924680" cy="5309640"/>
          </a:xfrm>
          <a:prstGeom prst="rect">
            <a:avLst/>
          </a:prstGeom>
          <a:ln w="0">
            <a:noFill/>
          </a:ln>
        </p:spPr>
      </p:pic>
      <p:sp>
        <p:nvSpPr>
          <p:cNvPr id="187" name="Rectangle 4"/>
          <p:cNvSpPr/>
          <p:nvPr/>
        </p:nvSpPr>
        <p:spPr>
          <a:xfrm>
            <a:off x="489600" y="1182240"/>
            <a:ext cx="3943440" cy="2124000"/>
          </a:xfrm>
          <a:prstGeom prst="rect">
            <a:avLst/>
          </a:prstGeom>
          <a:noFill/>
          <a:ln w="57150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Rectangle 6"/>
          <p:cNvSpPr/>
          <p:nvPr/>
        </p:nvSpPr>
        <p:spPr>
          <a:xfrm>
            <a:off x="4433400" y="1182240"/>
            <a:ext cx="4017600" cy="2124000"/>
          </a:xfrm>
          <a:prstGeom prst="rect">
            <a:avLst/>
          </a:prstGeom>
          <a:noFill/>
          <a:ln w="57150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Rectangle 8"/>
          <p:cNvSpPr/>
          <p:nvPr/>
        </p:nvSpPr>
        <p:spPr>
          <a:xfrm>
            <a:off x="489600" y="3306600"/>
            <a:ext cx="3934440" cy="3185280"/>
          </a:xfrm>
          <a:prstGeom prst="rect">
            <a:avLst/>
          </a:prstGeom>
          <a:solidFill>
            <a:srgbClr val="d6d6d6">
              <a:alpha val="75000"/>
            </a:srgbClr>
          </a:solidFill>
          <a:ln w="57150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Rectangle 9"/>
          <p:cNvSpPr/>
          <p:nvPr/>
        </p:nvSpPr>
        <p:spPr>
          <a:xfrm>
            <a:off x="4433400" y="3306600"/>
            <a:ext cx="4017600" cy="3185280"/>
          </a:xfrm>
          <a:prstGeom prst="rect">
            <a:avLst/>
          </a:prstGeom>
          <a:noFill/>
          <a:ln w="57150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TextBox 5"/>
          <p:cNvSpPr/>
          <p:nvPr/>
        </p:nvSpPr>
        <p:spPr>
          <a:xfrm>
            <a:off x="927720" y="4506840"/>
            <a:ext cx="2835360" cy="5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Console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92" name="TextBox 17"/>
          <p:cNvSpPr/>
          <p:nvPr/>
        </p:nvSpPr>
        <p:spPr>
          <a:xfrm>
            <a:off x="489600" y="102960"/>
            <a:ext cx="775836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Using RStudio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ectangle 1"/>
          <p:cNvSpPr/>
          <p:nvPr/>
        </p:nvSpPr>
        <p:spPr>
          <a:xfrm>
            <a:off x="0" y="0"/>
            <a:ext cx="9143640" cy="784800"/>
          </a:xfrm>
          <a:prstGeom prst="rect">
            <a:avLst/>
          </a:prstGeom>
          <a:solidFill>
            <a:srgbClr val="40bad2"/>
          </a:solidFill>
          <a:ln>
            <a:solidFill>
              <a:srgbClr val="2f89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Rectangle 2"/>
          <p:cNvSpPr/>
          <p:nvPr/>
        </p:nvSpPr>
        <p:spPr>
          <a:xfrm>
            <a:off x="8922240" y="1182240"/>
            <a:ext cx="221400" cy="522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TextBox 10"/>
          <p:cNvSpPr/>
          <p:nvPr/>
        </p:nvSpPr>
        <p:spPr>
          <a:xfrm>
            <a:off x="489600" y="102960"/>
            <a:ext cx="775836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Using RStudio</a:t>
            </a:r>
            <a:endParaRPr b="0" lang="en-GB" sz="3200" spc="-1" strike="noStrike">
              <a:latin typeface="Arial"/>
            </a:endParaRPr>
          </a:p>
        </p:txBody>
      </p:sp>
      <p:grpSp>
        <p:nvGrpSpPr>
          <p:cNvPr id="196" name="Group 11"/>
          <p:cNvGrpSpPr/>
          <p:nvPr/>
        </p:nvGrpSpPr>
        <p:grpSpPr>
          <a:xfrm>
            <a:off x="489600" y="2055240"/>
            <a:ext cx="7981200" cy="3058560"/>
            <a:chOff x="489600" y="2055240"/>
            <a:chExt cx="7981200" cy="3058560"/>
          </a:xfrm>
        </p:grpSpPr>
        <p:pic>
          <p:nvPicPr>
            <p:cNvPr id="197" name="Picture 12" descr=""/>
            <p:cNvPicPr/>
            <p:nvPr/>
          </p:nvPicPr>
          <p:blipFill>
            <a:blip r:embed="rId1"/>
            <a:srcRect l="1443" t="82255" r="0" b="1300"/>
            <a:stretch/>
          </p:blipFill>
          <p:spPr>
            <a:xfrm>
              <a:off x="489600" y="3669120"/>
              <a:ext cx="7981200" cy="1444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98" name="Picture 13" descr=""/>
            <p:cNvPicPr/>
            <p:nvPr/>
          </p:nvPicPr>
          <p:blipFill>
            <a:blip r:embed="rId2"/>
            <a:srcRect l="1501" t="169" r="-64" b="81605"/>
            <a:stretch/>
          </p:blipFill>
          <p:spPr>
            <a:xfrm>
              <a:off x="489600" y="2055240"/>
              <a:ext cx="7981200" cy="160128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1"/>
          <p:cNvSpPr/>
          <p:nvPr/>
        </p:nvSpPr>
        <p:spPr>
          <a:xfrm>
            <a:off x="0" y="0"/>
            <a:ext cx="9143640" cy="784800"/>
          </a:xfrm>
          <a:prstGeom prst="rect">
            <a:avLst/>
          </a:prstGeom>
          <a:solidFill>
            <a:srgbClr val="40bad2"/>
          </a:solidFill>
          <a:ln>
            <a:solidFill>
              <a:srgbClr val="2f89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" name="Rectangle 2"/>
          <p:cNvSpPr/>
          <p:nvPr/>
        </p:nvSpPr>
        <p:spPr>
          <a:xfrm>
            <a:off x="8922240" y="1182240"/>
            <a:ext cx="221400" cy="522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TextBox 3"/>
          <p:cNvSpPr/>
          <p:nvPr/>
        </p:nvSpPr>
        <p:spPr>
          <a:xfrm>
            <a:off x="489600" y="102960"/>
            <a:ext cx="775836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Outline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98" name="TextBox 4"/>
          <p:cNvSpPr/>
          <p:nvPr/>
        </p:nvSpPr>
        <p:spPr>
          <a:xfrm>
            <a:off x="877680" y="1347120"/>
            <a:ext cx="6520680" cy="48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What is R and why do we use it?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Downloading R and RStudio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Basics of using R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Objects, assigning, and functions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Summary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ectangle 1"/>
          <p:cNvSpPr/>
          <p:nvPr/>
        </p:nvSpPr>
        <p:spPr>
          <a:xfrm>
            <a:off x="0" y="0"/>
            <a:ext cx="9143640" cy="784800"/>
          </a:xfrm>
          <a:prstGeom prst="rect">
            <a:avLst/>
          </a:prstGeom>
          <a:solidFill>
            <a:srgbClr val="40bad2"/>
          </a:solidFill>
          <a:ln>
            <a:solidFill>
              <a:srgbClr val="2f89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" name="Rectangle 2"/>
          <p:cNvSpPr/>
          <p:nvPr/>
        </p:nvSpPr>
        <p:spPr>
          <a:xfrm>
            <a:off x="8922240" y="1182240"/>
            <a:ext cx="221400" cy="522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TextBox 10"/>
          <p:cNvSpPr/>
          <p:nvPr/>
        </p:nvSpPr>
        <p:spPr>
          <a:xfrm>
            <a:off x="489600" y="102960"/>
            <a:ext cx="775836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Using RStudio</a:t>
            </a:r>
            <a:endParaRPr b="0" lang="en-GB" sz="3200" spc="-1" strike="noStrike">
              <a:latin typeface="Arial"/>
            </a:endParaRPr>
          </a:p>
        </p:txBody>
      </p:sp>
      <p:grpSp>
        <p:nvGrpSpPr>
          <p:cNvPr id="202" name="Group 11"/>
          <p:cNvGrpSpPr/>
          <p:nvPr/>
        </p:nvGrpSpPr>
        <p:grpSpPr>
          <a:xfrm>
            <a:off x="489600" y="2055240"/>
            <a:ext cx="7981200" cy="3058560"/>
            <a:chOff x="489600" y="2055240"/>
            <a:chExt cx="7981200" cy="3058560"/>
          </a:xfrm>
        </p:grpSpPr>
        <p:pic>
          <p:nvPicPr>
            <p:cNvPr id="203" name="Picture 12" descr=""/>
            <p:cNvPicPr/>
            <p:nvPr/>
          </p:nvPicPr>
          <p:blipFill>
            <a:blip r:embed="rId1"/>
            <a:srcRect l="1443" t="82255" r="0" b="1300"/>
            <a:stretch/>
          </p:blipFill>
          <p:spPr>
            <a:xfrm>
              <a:off x="489600" y="3669120"/>
              <a:ext cx="7981200" cy="1444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4" name="Picture 13" descr=""/>
            <p:cNvPicPr/>
            <p:nvPr/>
          </p:nvPicPr>
          <p:blipFill>
            <a:blip r:embed="rId2"/>
            <a:srcRect l="1501" t="169" r="-64" b="81605"/>
            <a:stretch/>
          </p:blipFill>
          <p:spPr>
            <a:xfrm>
              <a:off x="489600" y="2055240"/>
              <a:ext cx="7981200" cy="16012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05" name="Rectangle 3"/>
          <p:cNvSpPr/>
          <p:nvPr/>
        </p:nvSpPr>
        <p:spPr>
          <a:xfrm>
            <a:off x="574200" y="4487040"/>
            <a:ext cx="797040" cy="450720"/>
          </a:xfrm>
          <a:prstGeom prst="rect">
            <a:avLst/>
          </a:prstGeom>
          <a:noFill/>
          <a:ln w="38100">
            <a:solidFill>
              <a:srgbClr val="2f89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ectangle 1"/>
          <p:cNvSpPr/>
          <p:nvPr/>
        </p:nvSpPr>
        <p:spPr>
          <a:xfrm>
            <a:off x="0" y="0"/>
            <a:ext cx="9143640" cy="784800"/>
          </a:xfrm>
          <a:prstGeom prst="rect">
            <a:avLst/>
          </a:prstGeom>
          <a:solidFill>
            <a:srgbClr val="40bad2"/>
          </a:solidFill>
          <a:ln>
            <a:solidFill>
              <a:srgbClr val="2f89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Rectangle 2"/>
          <p:cNvSpPr/>
          <p:nvPr/>
        </p:nvSpPr>
        <p:spPr>
          <a:xfrm>
            <a:off x="8922240" y="1182240"/>
            <a:ext cx="221400" cy="522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TextBox 3"/>
          <p:cNvSpPr/>
          <p:nvPr/>
        </p:nvSpPr>
        <p:spPr>
          <a:xfrm>
            <a:off x="489600" y="102960"/>
            <a:ext cx="775836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Using scripts in RStudio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09" name="Picture 7" descr=""/>
          <p:cNvPicPr/>
          <p:nvPr/>
        </p:nvPicPr>
        <p:blipFill>
          <a:blip r:embed="rId1"/>
          <a:stretch/>
        </p:blipFill>
        <p:spPr>
          <a:xfrm>
            <a:off x="489600" y="1182240"/>
            <a:ext cx="7924680" cy="5309640"/>
          </a:xfrm>
          <a:prstGeom prst="rect">
            <a:avLst/>
          </a:prstGeom>
          <a:ln w="0">
            <a:noFill/>
          </a:ln>
        </p:spPr>
      </p:pic>
      <p:sp>
        <p:nvSpPr>
          <p:cNvPr id="210" name="Rectangle 4"/>
          <p:cNvSpPr/>
          <p:nvPr/>
        </p:nvSpPr>
        <p:spPr>
          <a:xfrm>
            <a:off x="489600" y="1182240"/>
            <a:ext cx="3943440" cy="2124000"/>
          </a:xfrm>
          <a:prstGeom prst="rect">
            <a:avLst/>
          </a:prstGeom>
          <a:solidFill>
            <a:srgbClr val="d6d6d6">
              <a:alpha val="75000"/>
            </a:srgbClr>
          </a:solidFill>
          <a:ln w="57150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1" name="Rectangle 6"/>
          <p:cNvSpPr/>
          <p:nvPr/>
        </p:nvSpPr>
        <p:spPr>
          <a:xfrm>
            <a:off x="4433400" y="1182240"/>
            <a:ext cx="4017600" cy="2124000"/>
          </a:xfrm>
          <a:prstGeom prst="rect">
            <a:avLst/>
          </a:prstGeom>
          <a:noFill/>
          <a:ln w="57150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Rectangle 8"/>
          <p:cNvSpPr/>
          <p:nvPr/>
        </p:nvSpPr>
        <p:spPr>
          <a:xfrm>
            <a:off x="489600" y="3306600"/>
            <a:ext cx="3934440" cy="3185280"/>
          </a:xfrm>
          <a:prstGeom prst="rect">
            <a:avLst/>
          </a:prstGeom>
          <a:noFill/>
          <a:ln w="57150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3" name="Rectangle 9"/>
          <p:cNvSpPr/>
          <p:nvPr/>
        </p:nvSpPr>
        <p:spPr>
          <a:xfrm>
            <a:off x="4433400" y="3306600"/>
            <a:ext cx="4017600" cy="3185280"/>
          </a:xfrm>
          <a:prstGeom prst="rect">
            <a:avLst/>
          </a:prstGeom>
          <a:noFill/>
          <a:ln w="57150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TextBox 10"/>
          <p:cNvSpPr/>
          <p:nvPr/>
        </p:nvSpPr>
        <p:spPr>
          <a:xfrm>
            <a:off x="891360" y="1985400"/>
            <a:ext cx="2835360" cy="5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Script window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Rectangle 1"/>
          <p:cNvSpPr/>
          <p:nvPr/>
        </p:nvSpPr>
        <p:spPr>
          <a:xfrm>
            <a:off x="0" y="0"/>
            <a:ext cx="9143640" cy="784800"/>
          </a:xfrm>
          <a:prstGeom prst="rect">
            <a:avLst/>
          </a:prstGeom>
          <a:solidFill>
            <a:srgbClr val="40bad2"/>
          </a:solidFill>
          <a:ln>
            <a:solidFill>
              <a:srgbClr val="2f89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Rectangle 2"/>
          <p:cNvSpPr/>
          <p:nvPr/>
        </p:nvSpPr>
        <p:spPr>
          <a:xfrm>
            <a:off x="8922240" y="1182240"/>
            <a:ext cx="221400" cy="522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TextBox 3"/>
          <p:cNvSpPr/>
          <p:nvPr/>
        </p:nvSpPr>
        <p:spPr>
          <a:xfrm>
            <a:off x="489600" y="102960"/>
            <a:ext cx="775836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Why use </a:t>
            </a:r>
            <a:r>
              <a:rPr b="1" lang="en-US" sz="3200" spc="-1" strike="noStrike">
                <a:solidFill>
                  <a:srgbClr val="ffffff"/>
                </a:solidFill>
                <a:latin typeface="Arial"/>
              </a:rPr>
              <a:t>scripts</a:t>
            </a: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?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18" name="TextBox 14"/>
          <p:cNvSpPr/>
          <p:nvPr/>
        </p:nvSpPr>
        <p:spPr>
          <a:xfrm>
            <a:off x="811440" y="1506240"/>
            <a:ext cx="5412240" cy="265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You can save your code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Easier to change the code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Easier to repeat analyses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You can use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comments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19" name="Smiley Face 15"/>
          <p:cNvSpPr/>
          <p:nvPr/>
        </p:nvSpPr>
        <p:spPr>
          <a:xfrm>
            <a:off x="5749560" y="4183920"/>
            <a:ext cx="1828440" cy="1689840"/>
          </a:xfrm>
          <a:prstGeom prst="smileyFace">
            <a:avLst>
              <a:gd name="adj" fmla="val 4653"/>
            </a:avLst>
          </a:prstGeom>
          <a:solidFill>
            <a:srgbClr val="ffc000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1"/>
          <p:cNvSpPr/>
          <p:nvPr/>
        </p:nvSpPr>
        <p:spPr>
          <a:xfrm>
            <a:off x="0" y="0"/>
            <a:ext cx="9143640" cy="784800"/>
          </a:xfrm>
          <a:prstGeom prst="rect">
            <a:avLst/>
          </a:prstGeom>
          <a:solidFill>
            <a:srgbClr val="40bad2"/>
          </a:solidFill>
          <a:ln>
            <a:solidFill>
              <a:srgbClr val="2f89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Rectangle 2"/>
          <p:cNvSpPr/>
          <p:nvPr/>
        </p:nvSpPr>
        <p:spPr>
          <a:xfrm>
            <a:off x="8922240" y="1182240"/>
            <a:ext cx="221400" cy="522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TextBox 3"/>
          <p:cNvSpPr/>
          <p:nvPr/>
        </p:nvSpPr>
        <p:spPr>
          <a:xfrm>
            <a:off x="489600" y="102960"/>
            <a:ext cx="775836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Basics of an R script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23" name="Picture 13" descr=""/>
          <p:cNvPicPr/>
          <p:nvPr/>
        </p:nvPicPr>
        <p:blipFill>
          <a:blip r:embed="rId1"/>
          <a:stretch/>
        </p:blipFill>
        <p:spPr>
          <a:xfrm>
            <a:off x="965880" y="1491120"/>
            <a:ext cx="982440" cy="595800"/>
          </a:xfrm>
          <a:prstGeom prst="rect">
            <a:avLst/>
          </a:prstGeom>
          <a:ln w="0">
            <a:noFill/>
          </a:ln>
        </p:spPr>
      </p:pic>
      <p:pic>
        <p:nvPicPr>
          <p:cNvPr id="224" name="Picture 6" descr=""/>
          <p:cNvPicPr/>
          <p:nvPr/>
        </p:nvPicPr>
        <p:blipFill>
          <a:blip r:embed="rId2"/>
          <a:srcRect l="0" t="0" r="1973" b="1771"/>
          <a:stretch/>
        </p:blipFill>
        <p:spPr>
          <a:xfrm>
            <a:off x="965880" y="2475360"/>
            <a:ext cx="2072520" cy="3555720"/>
          </a:xfrm>
          <a:prstGeom prst="rect">
            <a:avLst/>
          </a:prstGeom>
          <a:ln w="0">
            <a:noFill/>
          </a:ln>
        </p:spPr>
      </p:pic>
      <p:sp>
        <p:nvSpPr>
          <p:cNvPr id="225" name="TextBox 7"/>
          <p:cNvSpPr/>
          <p:nvPr/>
        </p:nvSpPr>
        <p:spPr>
          <a:xfrm>
            <a:off x="3500280" y="1086840"/>
            <a:ext cx="386964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To open a new script</a:t>
            </a:r>
            <a:endParaRPr b="0" lang="en-GB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 1"/>
          <p:cNvSpPr/>
          <p:nvPr/>
        </p:nvSpPr>
        <p:spPr>
          <a:xfrm>
            <a:off x="0" y="0"/>
            <a:ext cx="9143640" cy="784800"/>
          </a:xfrm>
          <a:prstGeom prst="rect">
            <a:avLst/>
          </a:prstGeom>
          <a:solidFill>
            <a:srgbClr val="40bad2"/>
          </a:solidFill>
          <a:ln>
            <a:solidFill>
              <a:srgbClr val="2f89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Rectangle 2"/>
          <p:cNvSpPr/>
          <p:nvPr/>
        </p:nvSpPr>
        <p:spPr>
          <a:xfrm>
            <a:off x="8922240" y="1182240"/>
            <a:ext cx="221400" cy="522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TextBox 3"/>
          <p:cNvSpPr/>
          <p:nvPr/>
        </p:nvSpPr>
        <p:spPr>
          <a:xfrm>
            <a:off x="489600" y="102960"/>
            <a:ext cx="775836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Basics of an R script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29" name="Picture 9" descr=""/>
          <p:cNvPicPr/>
          <p:nvPr/>
        </p:nvPicPr>
        <p:blipFill>
          <a:blip r:embed="rId1"/>
          <a:srcRect l="908" t="5293" r="50205" b="59670"/>
          <a:stretch/>
        </p:blipFill>
        <p:spPr>
          <a:xfrm>
            <a:off x="988200" y="952920"/>
            <a:ext cx="6985080" cy="3360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tangle 1"/>
          <p:cNvSpPr/>
          <p:nvPr/>
        </p:nvSpPr>
        <p:spPr>
          <a:xfrm>
            <a:off x="0" y="0"/>
            <a:ext cx="9143640" cy="784800"/>
          </a:xfrm>
          <a:prstGeom prst="rect">
            <a:avLst/>
          </a:prstGeom>
          <a:solidFill>
            <a:srgbClr val="40bad2"/>
          </a:solidFill>
          <a:ln>
            <a:solidFill>
              <a:srgbClr val="2f89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" name="Rectangle 2"/>
          <p:cNvSpPr/>
          <p:nvPr/>
        </p:nvSpPr>
        <p:spPr>
          <a:xfrm>
            <a:off x="8922240" y="1182240"/>
            <a:ext cx="221400" cy="522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TextBox 3"/>
          <p:cNvSpPr/>
          <p:nvPr/>
        </p:nvSpPr>
        <p:spPr>
          <a:xfrm>
            <a:off x="489600" y="102960"/>
            <a:ext cx="775836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Basics of an R script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33" name="Picture 9" descr=""/>
          <p:cNvPicPr/>
          <p:nvPr/>
        </p:nvPicPr>
        <p:blipFill>
          <a:blip r:embed="rId1"/>
          <a:srcRect l="908" t="5293" r="50205" b="59670"/>
          <a:stretch/>
        </p:blipFill>
        <p:spPr>
          <a:xfrm>
            <a:off x="988200" y="952920"/>
            <a:ext cx="6985080" cy="3360240"/>
          </a:xfrm>
          <a:prstGeom prst="rect">
            <a:avLst/>
          </a:prstGeom>
          <a:ln w="0">
            <a:noFill/>
          </a:ln>
        </p:spPr>
      </p:pic>
      <p:sp>
        <p:nvSpPr>
          <p:cNvPr id="234" name="Down Arrow 4"/>
          <p:cNvSpPr/>
          <p:nvPr/>
        </p:nvSpPr>
        <p:spPr>
          <a:xfrm rot="10800000">
            <a:off x="5394240" y="1765080"/>
            <a:ext cx="544680" cy="8956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6d6d6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Rectangle 5"/>
          <p:cNvSpPr/>
          <p:nvPr/>
        </p:nvSpPr>
        <p:spPr>
          <a:xfrm>
            <a:off x="5320080" y="1339200"/>
            <a:ext cx="729360" cy="387720"/>
          </a:xfrm>
          <a:prstGeom prst="rect">
            <a:avLst/>
          </a:prstGeom>
          <a:noFill/>
          <a:ln w="57150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TextBox 6"/>
          <p:cNvSpPr/>
          <p:nvPr/>
        </p:nvSpPr>
        <p:spPr>
          <a:xfrm>
            <a:off x="5320080" y="2700360"/>
            <a:ext cx="2419560" cy="63936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cmd + enter (Mac)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ctrl + enter (Windows)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Rectangle 1"/>
          <p:cNvSpPr/>
          <p:nvPr/>
        </p:nvSpPr>
        <p:spPr>
          <a:xfrm>
            <a:off x="0" y="0"/>
            <a:ext cx="9143640" cy="784800"/>
          </a:xfrm>
          <a:prstGeom prst="rect">
            <a:avLst/>
          </a:prstGeom>
          <a:solidFill>
            <a:srgbClr val="40bad2"/>
          </a:solidFill>
          <a:ln>
            <a:solidFill>
              <a:srgbClr val="2f89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Rectangle 2"/>
          <p:cNvSpPr/>
          <p:nvPr/>
        </p:nvSpPr>
        <p:spPr>
          <a:xfrm>
            <a:off x="8922240" y="1182240"/>
            <a:ext cx="221400" cy="522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TextBox 3"/>
          <p:cNvSpPr/>
          <p:nvPr/>
        </p:nvSpPr>
        <p:spPr>
          <a:xfrm>
            <a:off x="489600" y="102960"/>
            <a:ext cx="775836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Basics of an R script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40" name="Picture 9" descr=""/>
          <p:cNvPicPr/>
          <p:nvPr/>
        </p:nvPicPr>
        <p:blipFill>
          <a:blip r:embed="rId1"/>
          <a:srcRect l="908" t="5293" r="50205" b="59670"/>
          <a:stretch/>
        </p:blipFill>
        <p:spPr>
          <a:xfrm>
            <a:off x="988200" y="952920"/>
            <a:ext cx="6985080" cy="3360240"/>
          </a:xfrm>
          <a:prstGeom prst="rect">
            <a:avLst/>
          </a:prstGeom>
          <a:ln w="0">
            <a:noFill/>
          </a:ln>
        </p:spPr>
      </p:pic>
      <p:sp>
        <p:nvSpPr>
          <p:cNvPr id="241" name="Down Arrow 4"/>
          <p:cNvSpPr/>
          <p:nvPr/>
        </p:nvSpPr>
        <p:spPr>
          <a:xfrm rot="10800000">
            <a:off x="5394240" y="1765080"/>
            <a:ext cx="544680" cy="89568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6d6d6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Rectangle 5"/>
          <p:cNvSpPr/>
          <p:nvPr/>
        </p:nvSpPr>
        <p:spPr>
          <a:xfrm>
            <a:off x="5320080" y="1339200"/>
            <a:ext cx="729360" cy="387720"/>
          </a:xfrm>
          <a:prstGeom prst="rect">
            <a:avLst/>
          </a:prstGeom>
          <a:noFill/>
          <a:ln w="57150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" name="TextBox 6"/>
          <p:cNvSpPr/>
          <p:nvPr/>
        </p:nvSpPr>
        <p:spPr>
          <a:xfrm>
            <a:off x="5320080" y="2700360"/>
            <a:ext cx="2419560" cy="63936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cmd + enter (Mac)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 Unicode MS"/>
              </a:rPr>
              <a:t>ctrl + enter (Windows)</a:t>
            </a:r>
            <a:endParaRPr b="0" lang="en-GB" sz="1800" spc="-1" strike="noStrike">
              <a:latin typeface="Arial"/>
            </a:endParaRPr>
          </a:p>
        </p:txBody>
      </p:sp>
      <p:grpSp>
        <p:nvGrpSpPr>
          <p:cNvPr id="244" name="Group 14"/>
          <p:cNvGrpSpPr/>
          <p:nvPr/>
        </p:nvGrpSpPr>
        <p:grpSpPr>
          <a:xfrm>
            <a:off x="1321920" y="4404960"/>
            <a:ext cx="6318000" cy="1820880"/>
            <a:chOff x="1321920" y="4404960"/>
            <a:chExt cx="6318000" cy="1820880"/>
          </a:xfrm>
        </p:grpSpPr>
        <p:pic>
          <p:nvPicPr>
            <p:cNvPr id="245" name="Picture 11" descr=""/>
            <p:cNvPicPr/>
            <p:nvPr/>
          </p:nvPicPr>
          <p:blipFill>
            <a:blip r:embed="rId2"/>
            <a:srcRect l="1443" t="82255" r="0" b="1300"/>
            <a:stretch/>
          </p:blipFill>
          <p:spPr>
            <a:xfrm>
              <a:off x="1321920" y="5365800"/>
              <a:ext cx="6318000" cy="860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6" name="Picture 12" descr=""/>
            <p:cNvPicPr/>
            <p:nvPr/>
          </p:nvPicPr>
          <p:blipFill>
            <a:blip r:embed="rId3"/>
            <a:srcRect l="1501" t="169" r="-64" b="81605"/>
            <a:stretch/>
          </p:blipFill>
          <p:spPr>
            <a:xfrm>
              <a:off x="1321920" y="4404960"/>
              <a:ext cx="6318000" cy="9532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47" name="Rectangle 15"/>
          <p:cNvSpPr/>
          <p:nvPr/>
        </p:nvSpPr>
        <p:spPr>
          <a:xfrm>
            <a:off x="1321920" y="5407920"/>
            <a:ext cx="1374840" cy="824760"/>
          </a:xfrm>
          <a:prstGeom prst="rect">
            <a:avLst/>
          </a:prstGeom>
          <a:noFill/>
          <a:ln w="57150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Rectangle 1"/>
          <p:cNvSpPr/>
          <p:nvPr/>
        </p:nvSpPr>
        <p:spPr>
          <a:xfrm>
            <a:off x="0" y="0"/>
            <a:ext cx="9143640" cy="784800"/>
          </a:xfrm>
          <a:prstGeom prst="rect">
            <a:avLst/>
          </a:prstGeom>
          <a:solidFill>
            <a:srgbClr val="40bad2"/>
          </a:solidFill>
          <a:ln>
            <a:solidFill>
              <a:srgbClr val="2f89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Rectangle 2"/>
          <p:cNvSpPr/>
          <p:nvPr/>
        </p:nvSpPr>
        <p:spPr>
          <a:xfrm>
            <a:off x="8922240" y="1182240"/>
            <a:ext cx="221400" cy="522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TextBox 3"/>
          <p:cNvSpPr/>
          <p:nvPr/>
        </p:nvSpPr>
        <p:spPr>
          <a:xfrm>
            <a:off x="489600" y="102960"/>
            <a:ext cx="775836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Comments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Rectangle 1"/>
          <p:cNvSpPr/>
          <p:nvPr/>
        </p:nvSpPr>
        <p:spPr>
          <a:xfrm>
            <a:off x="0" y="0"/>
            <a:ext cx="9143640" cy="784800"/>
          </a:xfrm>
          <a:prstGeom prst="rect">
            <a:avLst/>
          </a:prstGeom>
          <a:solidFill>
            <a:srgbClr val="40bad2"/>
          </a:solidFill>
          <a:ln>
            <a:solidFill>
              <a:srgbClr val="2f89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Rectangle 2"/>
          <p:cNvSpPr/>
          <p:nvPr/>
        </p:nvSpPr>
        <p:spPr>
          <a:xfrm>
            <a:off x="8922240" y="1182240"/>
            <a:ext cx="221400" cy="522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TextBox 3"/>
          <p:cNvSpPr/>
          <p:nvPr/>
        </p:nvSpPr>
        <p:spPr>
          <a:xfrm>
            <a:off x="489600" y="102960"/>
            <a:ext cx="775836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Comments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54" name="Picture 9" descr=""/>
          <p:cNvPicPr/>
          <p:nvPr/>
        </p:nvPicPr>
        <p:blipFill>
          <a:blip r:embed="rId1"/>
          <a:srcRect l="20786" t="2963" r="0" b="0"/>
          <a:stretch/>
        </p:blipFill>
        <p:spPr>
          <a:xfrm>
            <a:off x="2678400" y="1182240"/>
            <a:ext cx="3380040" cy="418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Rectangle 1"/>
          <p:cNvSpPr/>
          <p:nvPr/>
        </p:nvSpPr>
        <p:spPr>
          <a:xfrm>
            <a:off x="0" y="0"/>
            <a:ext cx="9143640" cy="784800"/>
          </a:xfrm>
          <a:prstGeom prst="rect">
            <a:avLst/>
          </a:prstGeom>
          <a:solidFill>
            <a:srgbClr val="40bad2"/>
          </a:solidFill>
          <a:ln>
            <a:solidFill>
              <a:srgbClr val="2f89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Rectangle 2"/>
          <p:cNvSpPr/>
          <p:nvPr/>
        </p:nvSpPr>
        <p:spPr>
          <a:xfrm>
            <a:off x="8922240" y="1182240"/>
            <a:ext cx="221400" cy="522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TextBox 3"/>
          <p:cNvSpPr/>
          <p:nvPr/>
        </p:nvSpPr>
        <p:spPr>
          <a:xfrm>
            <a:off x="489600" y="102960"/>
            <a:ext cx="775836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Comments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58" name="Picture 9" descr=""/>
          <p:cNvPicPr/>
          <p:nvPr/>
        </p:nvPicPr>
        <p:blipFill>
          <a:blip r:embed="rId1"/>
          <a:srcRect l="20786" t="2963" r="0" b="0"/>
          <a:stretch/>
        </p:blipFill>
        <p:spPr>
          <a:xfrm>
            <a:off x="2678400" y="1187280"/>
            <a:ext cx="3380040" cy="418680"/>
          </a:xfrm>
          <a:prstGeom prst="rect">
            <a:avLst/>
          </a:prstGeom>
          <a:ln w="0">
            <a:noFill/>
          </a:ln>
        </p:spPr>
      </p:pic>
      <p:pic>
        <p:nvPicPr>
          <p:cNvPr id="259" name="Picture 5" descr=""/>
          <p:cNvPicPr/>
          <p:nvPr/>
        </p:nvPicPr>
        <p:blipFill>
          <a:blip r:embed="rId2"/>
          <a:srcRect l="1416" t="0" r="0" b="0"/>
          <a:stretch/>
        </p:blipFill>
        <p:spPr>
          <a:xfrm>
            <a:off x="905040" y="1716120"/>
            <a:ext cx="6926760" cy="3263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1"/>
          <p:cNvSpPr/>
          <p:nvPr/>
        </p:nvSpPr>
        <p:spPr>
          <a:xfrm>
            <a:off x="0" y="0"/>
            <a:ext cx="9143640" cy="784800"/>
          </a:xfrm>
          <a:prstGeom prst="rect">
            <a:avLst/>
          </a:prstGeom>
          <a:solidFill>
            <a:srgbClr val="40bad2"/>
          </a:solidFill>
          <a:ln>
            <a:solidFill>
              <a:srgbClr val="2f89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Rectangle 2"/>
          <p:cNvSpPr/>
          <p:nvPr/>
        </p:nvSpPr>
        <p:spPr>
          <a:xfrm>
            <a:off x="8922240" y="1182240"/>
            <a:ext cx="221400" cy="522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TextBox 3"/>
          <p:cNvSpPr/>
          <p:nvPr/>
        </p:nvSpPr>
        <p:spPr>
          <a:xfrm>
            <a:off x="489600" y="102960"/>
            <a:ext cx="775836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Outline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02" name="TextBox 4"/>
          <p:cNvSpPr/>
          <p:nvPr/>
        </p:nvSpPr>
        <p:spPr>
          <a:xfrm>
            <a:off x="877680" y="1347120"/>
            <a:ext cx="6520680" cy="48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What is R and why do we use it?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	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Downloading R and RStudio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2400" spc="-1" strike="noStrike">
                <a:solidFill>
                  <a:srgbClr val="ff0000"/>
                </a:solidFill>
                <a:latin typeface="Arial"/>
              </a:rPr>
              <a:t>- EX: download and start using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Basics of using R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2400" spc="-1" strike="noStrike">
                <a:solidFill>
                  <a:srgbClr val="ff0000"/>
                </a:solidFill>
                <a:latin typeface="Arial"/>
              </a:rPr>
              <a:t>- EX: Trying out commands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Objects, assigning, and functions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US" sz="2400" spc="-1" strike="noStrike">
                <a:solidFill>
                  <a:srgbClr val="ff0000"/>
                </a:solidFill>
                <a:latin typeface="Arial"/>
              </a:rPr>
              <a:t>- EX: Using objects and functions in R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Summary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Rectangle 1"/>
          <p:cNvSpPr/>
          <p:nvPr/>
        </p:nvSpPr>
        <p:spPr>
          <a:xfrm>
            <a:off x="0" y="0"/>
            <a:ext cx="9143640" cy="784800"/>
          </a:xfrm>
          <a:prstGeom prst="rect">
            <a:avLst/>
          </a:prstGeom>
          <a:solidFill>
            <a:srgbClr val="40bad2"/>
          </a:solidFill>
          <a:ln>
            <a:solidFill>
              <a:srgbClr val="2f89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Rectangle 2"/>
          <p:cNvSpPr/>
          <p:nvPr/>
        </p:nvSpPr>
        <p:spPr>
          <a:xfrm>
            <a:off x="8922240" y="1182240"/>
            <a:ext cx="221400" cy="522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TextBox 3"/>
          <p:cNvSpPr/>
          <p:nvPr/>
        </p:nvSpPr>
        <p:spPr>
          <a:xfrm>
            <a:off x="489600" y="102960"/>
            <a:ext cx="775836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Comments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63" name="Picture 9" descr=""/>
          <p:cNvPicPr/>
          <p:nvPr/>
        </p:nvPicPr>
        <p:blipFill>
          <a:blip r:embed="rId1"/>
          <a:srcRect l="20786" t="2963" r="0" b="0"/>
          <a:stretch/>
        </p:blipFill>
        <p:spPr>
          <a:xfrm>
            <a:off x="2678400" y="1187280"/>
            <a:ext cx="3380040" cy="418680"/>
          </a:xfrm>
          <a:prstGeom prst="rect">
            <a:avLst/>
          </a:prstGeom>
          <a:ln w="0">
            <a:noFill/>
          </a:ln>
        </p:spPr>
      </p:pic>
      <p:pic>
        <p:nvPicPr>
          <p:cNvPr id="264" name="Picture 5" descr=""/>
          <p:cNvPicPr/>
          <p:nvPr/>
        </p:nvPicPr>
        <p:blipFill>
          <a:blip r:embed="rId2"/>
          <a:srcRect l="1416" t="0" r="0" b="0"/>
          <a:stretch/>
        </p:blipFill>
        <p:spPr>
          <a:xfrm>
            <a:off x="905040" y="1716120"/>
            <a:ext cx="6926760" cy="3263400"/>
          </a:xfrm>
          <a:prstGeom prst="rect">
            <a:avLst/>
          </a:prstGeom>
          <a:ln w="0">
            <a:noFill/>
          </a:ln>
        </p:spPr>
      </p:pic>
      <p:pic>
        <p:nvPicPr>
          <p:cNvPr id="265" name="Picture 6" descr=""/>
          <p:cNvPicPr/>
          <p:nvPr/>
        </p:nvPicPr>
        <p:blipFill>
          <a:blip r:embed="rId3"/>
          <a:srcRect l="1936" t="83909" r="0" b="1012"/>
          <a:stretch/>
        </p:blipFill>
        <p:spPr>
          <a:xfrm>
            <a:off x="407160" y="5477040"/>
            <a:ext cx="8329320" cy="1034280"/>
          </a:xfrm>
          <a:prstGeom prst="rect">
            <a:avLst/>
          </a:prstGeom>
          <a:ln w="0">
            <a:noFill/>
          </a:ln>
        </p:spPr>
      </p:pic>
      <p:pic>
        <p:nvPicPr>
          <p:cNvPr id="266" name="Picture 8" descr=""/>
          <p:cNvPicPr/>
          <p:nvPr/>
        </p:nvPicPr>
        <p:blipFill>
          <a:blip r:embed="rId4"/>
          <a:srcRect l="1814" t="742" r="122" b="78390"/>
          <a:stretch/>
        </p:blipFill>
        <p:spPr>
          <a:xfrm>
            <a:off x="397800" y="4048560"/>
            <a:ext cx="8329320" cy="1431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Rectangle 1"/>
          <p:cNvSpPr/>
          <p:nvPr/>
        </p:nvSpPr>
        <p:spPr>
          <a:xfrm>
            <a:off x="0" y="-144720"/>
            <a:ext cx="9143640" cy="1221120"/>
          </a:xfrm>
          <a:prstGeom prst="rect">
            <a:avLst/>
          </a:prstGeom>
          <a:solidFill>
            <a:schemeClr val="accent2"/>
          </a:solidFill>
          <a:ln>
            <a:solidFill>
              <a:srgbClr val="2f89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Rectangle 2"/>
          <p:cNvSpPr/>
          <p:nvPr/>
        </p:nvSpPr>
        <p:spPr>
          <a:xfrm>
            <a:off x="8922240" y="1182240"/>
            <a:ext cx="221400" cy="522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TextBox 3"/>
          <p:cNvSpPr/>
          <p:nvPr/>
        </p:nvSpPr>
        <p:spPr>
          <a:xfrm>
            <a:off x="692640" y="176760"/>
            <a:ext cx="775836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Exercise 2: Trying out commands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70" name="TextBox 8"/>
          <p:cNvSpPr/>
          <p:nvPr/>
        </p:nvSpPr>
        <p:spPr>
          <a:xfrm>
            <a:off x="522720" y="1561320"/>
            <a:ext cx="7928280" cy="277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Arial"/>
              </a:rPr>
              <a:t>Work through Part B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000000"/>
                </a:solidFill>
                <a:latin typeface="Arial"/>
              </a:rPr>
              <a:t>We are still here to help! </a:t>
            </a:r>
            <a:r>
              <a:rPr b="1" lang="en-GB" sz="3200" spc="-1" strike="noStrike">
                <a:solidFill>
                  <a:srgbClr val="000000"/>
                </a:solidFill>
                <a:latin typeface="Wingdings"/>
              </a:rPr>
              <a:t>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There are several new words/concepts here but I will explain them afterwards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ctangle 1"/>
          <p:cNvSpPr/>
          <p:nvPr/>
        </p:nvSpPr>
        <p:spPr>
          <a:xfrm>
            <a:off x="0" y="0"/>
            <a:ext cx="9143640" cy="784800"/>
          </a:xfrm>
          <a:prstGeom prst="rect">
            <a:avLst/>
          </a:prstGeom>
          <a:solidFill>
            <a:srgbClr val="40bad2"/>
          </a:solidFill>
          <a:ln>
            <a:solidFill>
              <a:srgbClr val="2f89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Rectangle 2"/>
          <p:cNvSpPr/>
          <p:nvPr/>
        </p:nvSpPr>
        <p:spPr>
          <a:xfrm>
            <a:off x="8922240" y="1182240"/>
            <a:ext cx="221400" cy="522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" name="TextBox 3"/>
          <p:cNvSpPr/>
          <p:nvPr/>
        </p:nvSpPr>
        <p:spPr>
          <a:xfrm>
            <a:off x="489600" y="102960"/>
            <a:ext cx="775836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Key words from exercise 2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Rectangle 1"/>
          <p:cNvSpPr/>
          <p:nvPr/>
        </p:nvSpPr>
        <p:spPr>
          <a:xfrm>
            <a:off x="0" y="0"/>
            <a:ext cx="9143640" cy="784800"/>
          </a:xfrm>
          <a:prstGeom prst="rect">
            <a:avLst/>
          </a:prstGeom>
          <a:solidFill>
            <a:srgbClr val="40bad2"/>
          </a:solidFill>
          <a:ln>
            <a:solidFill>
              <a:srgbClr val="2f89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5" name="Rectangle 2"/>
          <p:cNvSpPr/>
          <p:nvPr/>
        </p:nvSpPr>
        <p:spPr>
          <a:xfrm>
            <a:off x="8922240" y="1182240"/>
            <a:ext cx="221400" cy="522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6" name="TextBox 4"/>
          <p:cNvSpPr/>
          <p:nvPr/>
        </p:nvSpPr>
        <p:spPr>
          <a:xfrm>
            <a:off x="821880" y="1949040"/>
            <a:ext cx="5412240" cy="228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Object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Assign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Functions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</p:txBody>
      </p:sp>
      <p:sp>
        <p:nvSpPr>
          <p:cNvPr id="277" name="TextBox 5"/>
          <p:cNvSpPr/>
          <p:nvPr/>
        </p:nvSpPr>
        <p:spPr>
          <a:xfrm>
            <a:off x="489600" y="102960"/>
            <a:ext cx="775836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Key words from exercise 2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Rectangle 1"/>
          <p:cNvSpPr/>
          <p:nvPr/>
        </p:nvSpPr>
        <p:spPr>
          <a:xfrm>
            <a:off x="0" y="0"/>
            <a:ext cx="9143640" cy="784800"/>
          </a:xfrm>
          <a:prstGeom prst="rect">
            <a:avLst/>
          </a:prstGeom>
          <a:solidFill>
            <a:srgbClr val="40bad2"/>
          </a:solidFill>
          <a:ln>
            <a:solidFill>
              <a:srgbClr val="2f89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Rectangle 2"/>
          <p:cNvSpPr/>
          <p:nvPr/>
        </p:nvSpPr>
        <p:spPr>
          <a:xfrm>
            <a:off x="8922240" y="1182240"/>
            <a:ext cx="221400" cy="522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0" name="TextBox 4"/>
          <p:cNvSpPr/>
          <p:nvPr/>
        </p:nvSpPr>
        <p:spPr>
          <a:xfrm>
            <a:off x="821880" y="1949040"/>
            <a:ext cx="5412240" cy="265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Object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Assign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Functions +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Arguments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281" name="TextBox 5"/>
          <p:cNvSpPr/>
          <p:nvPr/>
        </p:nvSpPr>
        <p:spPr>
          <a:xfrm>
            <a:off x="489600" y="102960"/>
            <a:ext cx="775836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Key words from exercise 2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Rectangle 1"/>
          <p:cNvSpPr/>
          <p:nvPr/>
        </p:nvSpPr>
        <p:spPr>
          <a:xfrm>
            <a:off x="0" y="0"/>
            <a:ext cx="9143640" cy="784800"/>
          </a:xfrm>
          <a:prstGeom prst="rect">
            <a:avLst/>
          </a:prstGeom>
          <a:solidFill>
            <a:srgbClr val="40bad2"/>
          </a:solidFill>
          <a:ln>
            <a:solidFill>
              <a:srgbClr val="2f89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Rectangle 2"/>
          <p:cNvSpPr/>
          <p:nvPr/>
        </p:nvSpPr>
        <p:spPr>
          <a:xfrm>
            <a:off x="8922240" y="1182240"/>
            <a:ext cx="221400" cy="522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TextBox 3"/>
          <p:cNvSpPr/>
          <p:nvPr/>
        </p:nvSpPr>
        <p:spPr>
          <a:xfrm>
            <a:off x="489600" y="102960"/>
            <a:ext cx="775836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Objects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85" name="TextBox 6"/>
          <p:cNvSpPr/>
          <p:nvPr/>
        </p:nvSpPr>
        <p:spPr>
          <a:xfrm>
            <a:off x="761760" y="1357560"/>
            <a:ext cx="7619760" cy="228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Objects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 are created when you use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assign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 and also created as the output of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functions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R is object-orientated, so all about objects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Rectangle 1"/>
          <p:cNvSpPr/>
          <p:nvPr/>
        </p:nvSpPr>
        <p:spPr>
          <a:xfrm>
            <a:off x="0" y="0"/>
            <a:ext cx="9143640" cy="784800"/>
          </a:xfrm>
          <a:prstGeom prst="rect">
            <a:avLst/>
          </a:prstGeom>
          <a:solidFill>
            <a:srgbClr val="40bad2"/>
          </a:solidFill>
          <a:ln>
            <a:solidFill>
              <a:srgbClr val="2f89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Rectangle 2"/>
          <p:cNvSpPr/>
          <p:nvPr/>
        </p:nvSpPr>
        <p:spPr>
          <a:xfrm>
            <a:off x="8922240" y="1182240"/>
            <a:ext cx="221400" cy="522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" name="TextBox 3"/>
          <p:cNvSpPr/>
          <p:nvPr/>
        </p:nvSpPr>
        <p:spPr>
          <a:xfrm>
            <a:off x="489600" y="102960"/>
            <a:ext cx="775836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Objects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89" name="TextBox 6"/>
          <p:cNvSpPr/>
          <p:nvPr/>
        </p:nvSpPr>
        <p:spPr>
          <a:xfrm>
            <a:off x="811440" y="1506240"/>
            <a:ext cx="7619760" cy="411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Less formal definition: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A virtual thing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Formal definition: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Everything in R is an object. Something stored in the memory of the programme with attached value or attributes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Rectangle 1"/>
          <p:cNvSpPr/>
          <p:nvPr/>
        </p:nvSpPr>
        <p:spPr>
          <a:xfrm>
            <a:off x="0" y="0"/>
            <a:ext cx="9143640" cy="784800"/>
          </a:xfrm>
          <a:prstGeom prst="rect">
            <a:avLst/>
          </a:prstGeom>
          <a:solidFill>
            <a:srgbClr val="40bad2"/>
          </a:solidFill>
          <a:ln>
            <a:solidFill>
              <a:srgbClr val="2f89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" name="Rectangle 2"/>
          <p:cNvSpPr/>
          <p:nvPr/>
        </p:nvSpPr>
        <p:spPr>
          <a:xfrm>
            <a:off x="8922240" y="1182240"/>
            <a:ext cx="221400" cy="522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" name="TextBox 3"/>
          <p:cNvSpPr/>
          <p:nvPr/>
        </p:nvSpPr>
        <p:spPr>
          <a:xfrm>
            <a:off x="489600" y="102960"/>
            <a:ext cx="775836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Objects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293" name="Picture 7" descr=""/>
          <p:cNvPicPr/>
          <p:nvPr/>
        </p:nvPicPr>
        <p:blipFill>
          <a:blip r:embed="rId1"/>
          <a:srcRect l="27530" t="13049" r="28718" b="0"/>
          <a:stretch/>
        </p:blipFill>
        <p:spPr>
          <a:xfrm>
            <a:off x="3223440" y="2964960"/>
            <a:ext cx="1366560" cy="430200"/>
          </a:xfrm>
          <a:prstGeom prst="rect">
            <a:avLst/>
          </a:prstGeom>
          <a:ln w="0">
            <a:noFill/>
          </a:ln>
        </p:spPr>
      </p:pic>
      <p:sp>
        <p:nvSpPr>
          <p:cNvPr id="294" name="Down Arrow 4"/>
          <p:cNvSpPr/>
          <p:nvPr/>
        </p:nvSpPr>
        <p:spPr>
          <a:xfrm rot="10800000">
            <a:off x="3040200" y="3286440"/>
            <a:ext cx="627840" cy="1015560"/>
          </a:xfrm>
          <a:prstGeom prst="downArrow">
            <a:avLst>
              <a:gd name="adj1" fmla="val 32353"/>
              <a:gd name="adj2" fmla="val 76471"/>
            </a:avLst>
          </a:prstGeom>
          <a:solidFill>
            <a:srgbClr val="d6d6d6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Rectangle 1"/>
          <p:cNvSpPr/>
          <p:nvPr/>
        </p:nvSpPr>
        <p:spPr>
          <a:xfrm>
            <a:off x="0" y="0"/>
            <a:ext cx="9143640" cy="784800"/>
          </a:xfrm>
          <a:prstGeom prst="rect">
            <a:avLst/>
          </a:prstGeom>
          <a:solidFill>
            <a:srgbClr val="40bad2"/>
          </a:solidFill>
          <a:ln>
            <a:solidFill>
              <a:srgbClr val="2f89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" name="Rectangle 2"/>
          <p:cNvSpPr/>
          <p:nvPr/>
        </p:nvSpPr>
        <p:spPr>
          <a:xfrm>
            <a:off x="8922240" y="1182240"/>
            <a:ext cx="221400" cy="522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TextBox 3"/>
          <p:cNvSpPr/>
          <p:nvPr/>
        </p:nvSpPr>
        <p:spPr>
          <a:xfrm>
            <a:off x="489600" y="102960"/>
            <a:ext cx="775836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Objects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298" name="TextBox 6"/>
          <p:cNvSpPr/>
          <p:nvPr/>
        </p:nvSpPr>
        <p:spPr>
          <a:xfrm>
            <a:off x="1662480" y="1182240"/>
            <a:ext cx="541224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Now stored in R.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299" name="Picture 13" descr=""/>
          <p:cNvPicPr/>
          <p:nvPr/>
        </p:nvPicPr>
        <p:blipFill>
          <a:blip r:embed="rId1"/>
          <a:srcRect l="822" t="665" r="623" b="1079"/>
          <a:stretch/>
        </p:blipFill>
        <p:spPr>
          <a:xfrm>
            <a:off x="687960" y="1064520"/>
            <a:ext cx="7767360" cy="5458320"/>
          </a:xfrm>
          <a:prstGeom prst="rect">
            <a:avLst/>
          </a:prstGeom>
          <a:ln w="0">
            <a:noFill/>
          </a:ln>
        </p:spPr>
      </p:pic>
      <p:sp>
        <p:nvSpPr>
          <p:cNvPr id="300" name="Rectangle 14"/>
          <p:cNvSpPr/>
          <p:nvPr/>
        </p:nvSpPr>
        <p:spPr>
          <a:xfrm>
            <a:off x="960480" y="2457000"/>
            <a:ext cx="239760" cy="193680"/>
          </a:xfrm>
          <a:prstGeom prst="rect">
            <a:avLst/>
          </a:prstGeom>
          <a:noFill/>
          <a:ln w="38100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Straight Arrow Connector 16"/>
          <p:cNvSpPr/>
          <p:nvPr/>
        </p:nvSpPr>
        <p:spPr>
          <a:xfrm flipH="1">
            <a:off x="959760" y="2650680"/>
            <a:ext cx="119880" cy="339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Rectangle 1"/>
          <p:cNvSpPr/>
          <p:nvPr/>
        </p:nvSpPr>
        <p:spPr>
          <a:xfrm>
            <a:off x="0" y="0"/>
            <a:ext cx="9143640" cy="784800"/>
          </a:xfrm>
          <a:prstGeom prst="rect">
            <a:avLst/>
          </a:prstGeom>
          <a:solidFill>
            <a:srgbClr val="40bad2"/>
          </a:solidFill>
          <a:ln>
            <a:solidFill>
              <a:srgbClr val="2f89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Rectangle 2"/>
          <p:cNvSpPr/>
          <p:nvPr/>
        </p:nvSpPr>
        <p:spPr>
          <a:xfrm>
            <a:off x="8922240" y="1182240"/>
            <a:ext cx="221400" cy="522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TextBox 3"/>
          <p:cNvSpPr/>
          <p:nvPr/>
        </p:nvSpPr>
        <p:spPr>
          <a:xfrm>
            <a:off x="489600" y="102960"/>
            <a:ext cx="775836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Objects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05" name="TextBox 6"/>
          <p:cNvSpPr/>
          <p:nvPr/>
        </p:nvSpPr>
        <p:spPr>
          <a:xfrm>
            <a:off x="1662480" y="1182240"/>
            <a:ext cx="541224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Now stored in R.</a:t>
            </a:r>
            <a:endParaRPr b="0" lang="en-GB" sz="2400" spc="-1" strike="noStrike">
              <a:latin typeface="Arial"/>
            </a:endParaRPr>
          </a:p>
        </p:txBody>
      </p:sp>
      <p:pic>
        <p:nvPicPr>
          <p:cNvPr id="306" name="Picture 13" descr=""/>
          <p:cNvPicPr/>
          <p:nvPr/>
        </p:nvPicPr>
        <p:blipFill>
          <a:blip r:embed="rId1"/>
          <a:srcRect l="822" t="665" r="623" b="1079"/>
          <a:stretch/>
        </p:blipFill>
        <p:spPr>
          <a:xfrm>
            <a:off x="687960" y="1064520"/>
            <a:ext cx="7767360" cy="5458320"/>
          </a:xfrm>
          <a:prstGeom prst="rect">
            <a:avLst/>
          </a:prstGeom>
          <a:ln w="0">
            <a:noFill/>
          </a:ln>
        </p:spPr>
      </p:pic>
      <p:sp>
        <p:nvSpPr>
          <p:cNvPr id="307" name="Rectangle 14"/>
          <p:cNvSpPr/>
          <p:nvPr/>
        </p:nvSpPr>
        <p:spPr>
          <a:xfrm>
            <a:off x="960480" y="2457000"/>
            <a:ext cx="239760" cy="193680"/>
          </a:xfrm>
          <a:prstGeom prst="rect">
            <a:avLst/>
          </a:prstGeom>
          <a:noFill/>
          <a:ln w="38100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Straight Arrow Connector 16"/>
          <p:cNvSpPr/>
          <p:nvPr/>
        </p:nvSpPr>
        <p:spPr>
          <a:xfrm flipH="1">
            <a:off x="959760" y="2650680"/>
            <a:ext cx="119880" cy="339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15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09" name="Picture 18" descr=""/>
          <p:cNvPicPr/>
          <p:nvPr/>
        </p:nvPicPr>
        <p:blipFill>
          <a:blip r:embed="rId2"/>
          <a:srcRect l="1053" t="84721" r="84724" b="0"/>
          <a:stretch/>
        </p:blipFill>
        <p:spPr>
          <a:xfrm>
            <a:off x="1353240" y="5357160"/>
            <a:ext cx="1154160" cy="1047960"/>
          </a:xfrm>
          <a:prstGeom prst="rect">
            <a:avLst/>
          </a:prstGeom>
          <a:ln w="57150">
            <a:solidFill>
              <a:srgbClr val="000000"/>
            </a:solidFill>
            <a:round/>
          </a:ln>
        </p:spPr>
      </p:pic>
      <p:sp>
        <p:nvSpPr>
          <p:cNvPr id="310" name="Rectangle 9"/>
          <p:cNvSpPr/>
          <p:nvPr/>
        </p:nvSpPr>
        <p:spPr>
          <a:xfrm>
            <a:off x="4433400" y="1182240"/>
            <a:ext cx="4017600" cy="2124000"/>
          </a:xfrm>
          <a:prstGeom prst="rect">
            <a:avLst/>
          </a:prstGeom>
          <a:noFill/>
          <a:ln w="57150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Straight Connector 5"/>
          <p:cNvSpPr/>
          <p:nvPr/>
        </p:nvSpPr>
        <p:spPr>
          <a:xfrm>
            <a:off x="4599360" y="2253600"/>
            <a:ext cx="3408480" cy="360"/>
          </a:xfrm>
          <a:prstGeom prst="line">
            <a:avLst/>
          </a:prstGeom>
          <a:ln w="38100"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"/>
          <p:cNvSpPr/>
          <p:nvPr/>
        </p:nvSpPr>
        <p:spPr>
          <a:xfrm>
            <a:off x="0" y="0"/>
            <a:ext cx="9143640" cy="784800"/>
          </a:xfrm>
          <a:prstGeom prst="rect">
            <a:avLst/>
          </a:prstGeom>
          <a:solidFill>
            <a:srgbClr val="40bad2"/>
          </a:solidFill>
          <a:ln>
            <a:solidFill>
              <a:srgbClr val="2f89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Rectangle 2"/>
          <p:cNvSpPr/>
          <p:nvPr/>
        </p:nvSpPr>
        <p:spPr>
          <a:xfrm>
            <a:off x="8922240" y="1182240"/>
            <a:ext cx="221400" cy="522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TextBox 3"/>
          <p:cNvSpPr/>
          <p:nvPr/>
        </p:nvSpPr>
        <p:spPr>
          <a:xfrm>
            <a:off x="692640" y="102960"/>
            <a:ext cx="775836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What is R and why do we use it?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106" name="Picture 4" descr=""/>
          <p:cNvPicPr/>
          <p:nvPr/>
        </p:nvPicPr>
        <p:blipFill>
          <a:blip r:embed="rId1"/>
          <a:stretch/>
        </p:blipFill>
        <p:spPr>
          <a:xfrm>
            <a:off x="416160" y="1182240"/>
            <a:ext cx="1612440" cy="1257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Rectangle 1"/>
          <p:cNvSpPr/>
          <p:nvPr/>
        </p:nvSpPr>
        <p:spPr>
          <a:xfrm>
            <a:off x="0" y="0"/>
            <a:ext cx="9143640" cy="784800"/>
          </a:xfrm>
          <a:prstGeom prst="rect">
            <a:avLst/>
          </a:prstGeom>
          <a:solidFill>
            <a:srgbClr val="40bad2"/>
          </a:solidFill>
          <a:ln>
            <a:solidFill>
              <a:srgbClr val="2f89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Rectangle 2"/>
          <p:cNvSpPr/>
          <p:nvPr/>
        </p:nvSpPr>
        <p:spPr>
          <a:xfrm>
            <a:off x="8922240" y="1182240"/>
            <a:ext cx="221400" cy="522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TextBox 3"/>
          <p:cNvSpPr/>
          <p:nvPr/>
        </p:nvSpPr>
        <p:spPr>
          <a:xfrm>
            <a:off x="489600" y="102960"/>
            <a:ext cx="775836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Rules for objects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15" name="TextBox 6"/>
          <p:cNvSpPr/>
          <p:nvPr/>
        </p:nvSpPr>
        <p:spPr>
          <a:xfrm>
            <a:off x="811440" y="1506240"/>
            <a:ext cx="7619760" cy="30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Cannot begin with a number e.g. 1object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Case sensitive e.g. case </a:t>
            </a:r>
            <a:r>
              <a:rPr b="0" lang="en-GB" sz="2400" spc="-1" strike="noStrike">
                <a:solidFill>
                  <a:srgbClr val="000000"/>
                </a:solidFill>
                <a:latin typeface="Corbel"/>
              </a:rPr>
              <a:t> </a:t>
            </a: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Case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latin typeface="Arial"/>
              </a:rPr>
              <a:t>Cannot be a fundamental function e.g. mean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Rectangle 1"/>
          <p:cNvSpPr/>
          <p:nvPr/>
        </p:nvSpPr>
        <p:spPr>
          <a:xfrm>
            <a:off x="0" y="0"/>
            <a:ext cx="9143640" cy="784800"/>
          </a:xfrm>
          <a:prstGeom prst="rect">
            <a:avLst/>
          </a:prstGeom>
          <a:solidFill>
            <a:srgbClr val="40bad2"/>
          </a:solidFill>
          <a:ln>
            <a:solidFill>
              <a:srgbClr val="2f89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Rectangle 2"/>
          <p:cNvSpPr/>
          <p:nvPr/>
        </p:nvSpPr>
        <p:spPr>
          <a:xfrm>
            <a:off x="8922240" y="1182240"/>
            <a:ext cx="221400" cy="522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TextBox 3"/>
          <p:cNvSpPr/>
          <p:nvPr/>
        </p:nvSpPr>
        <p:spPr>
          <a:xfrm>
            <a:off x="489600" y="102960"/>
            <a:ext cx="775836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Assign/assigning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Rectangle 1"/>
          <p:cNvSpPr/>
          <p:nvPr/>
        </p:nvSpPr>
        <p:spPr>
          <a:xfrm>
            <a:off x="0" y="0"/>
            <a:ext cx="9143640" cy="784800"/>
          </a:xfrm>
          <a:prstGeom prst="rect">
            <a:avLst/>
          </a:prstGeom>
          <a:solidFill>
            <a:srgbClr val="40bad2"/>
          </a:solidFill>
          <a:ln>
            <a:solidFill>
              <a:srgbClr val="2f89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Rectangle 2"/>
          <p:cNvSpPr/>
          <p:nvPr/>
        </p:nvSpPr>
        <p:spPr>
          <a:xfrm>
            <a:off x="8922240" y="1182240"/>
            <a:ext cx="221400" cy="522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" name="TextBox 6"/>
          <p:cNvSpPr/>
          <p:nvPr/>
        </p:nvSpPr>
        <p:spPr>
          <a:xfrm>
            <a:off x="669960" y="1267200"/>
            <a:ext cx="5412240" cy="191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Stores values as a name in R</a:t>
            </a:r>
            <a:endParaRPr b="0" lang="en-GB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Creates objects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Use = or &lt;-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22" name="TextBox 5"/>
          <p:cNvSpPr/>
          <p:nvPr/>
        </p:nvSpPr>
        <p:spPr>
          <a:xfrm>
            <a:off x="489600" y="102960"/>
            <a:ext cx="775836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Assign/assigning</a:t>
            </a:r>
            <a:endParaRPr b="0" lang="en-GB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Rectangle 1"/>
          <p:cNvSpPr/>
          <p:nvPr/>
        </p:nvSpPr>
        <p:spPr>
          <a:xfrm>
            <a:off x="0" y="0"/>
            <a:ext cx="9143640" cy="784800"/>
          </a:xfrm>
          <a:prstGeom prst="rect">
            <a:avLst/>
          </a:prstGeom>
          <a:solidFill>
            <a:srgbClr val="40bad2"/>
          </a:solidFill>
          <a:ln>
            <a:solidFill>
              <a:srgbClr val="2f89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Rectangle 2"/>
          <p:cNvSpPr/>
          <p:nvPr/>
        </p:nvSpPr>
        <p:spPr>
          <a:xfrm>
            <a:off x="8922240" y="1182240"/>
            <a:ext cx="221400" cy="522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TextBox 3"/>
          <p:cNvSpPr/>
          <p:nvPr/>
        </p:nvSpPr>
        <p:spPr>
          <a:xfrm>
            <a:off x="489600" y="102960"/>
            <a:ext cx="775836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Assign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326" name="Picture 5" descr=""/>
          <p:cNvPicPr/>
          <p:nvPr/>
        </p:nvPicPr>
        <p:blipFill>
          <a:blip r:embed="rId1"/>
          <a:srcRect l="51188" t="1034" r="28718" b="0"/>
          <a:stretch/>
        </p:blipFill>
        <p:spPr>
          <a:xfrm>
            <a:off x="4054680" y="2152080"/>
            <a:ext cx="627840" cy="489600"/>
          </a:xfrm>
          <a:prstGeom prst="rect">
            <a:avLst/>
          </a:prstGeom>
          <a:ln w="0">
            <a:noFill/>
          </a:ln>
        </p:spPr>
      </p:pic>
      <p:pic>
        <p:nvPicPr>
          <p:cNvPr id="327" name="Picture 7" descr=""/>
          <p:cNvPicPr/>
          <p:nvPr/>
        </p:nvPicPr>
        <p:blipFill>
          <a:blip r:embed="rId2"/>
          <a:srcRect l="27530" t="13049" r="28718" b="0"/>
          <a:stretch/>
        </p:blipFill>
        <p:spPr>
          <a:xfrm>
            <a:off x="3315960" y="2964960"/>
            <a:ext cx="1366560" cy="430200"/>
          </a:xfrm>
          <a:prstGeom prst="rect">
            <a:avLst/>
          </a:prstGeom>
          <a:ln w="0">
            <a:noFill/>
          </a:ln>
        </p:spPr>
      </p:pic>
      <p:sp>
        <p:nvSpPr>
          <p:cNvPr id="328" name="Down Arrow 4"/>
          <p:cNvSpPr/>
          <p:nvPr/>
        </p:nvSpPr>
        <p:spPr>
          <a:xfrm rot="10800000">
            <a:off x="3556080" y="3286440"/>
            <a:ext cx="627840" cy="1015560"/>
          </a:xfrm>
          <a:prstGeom prst="downArrow">
            <a:avLst>
              <a:gd name="adj1" fmla="val 32353"/>
              <a:gd name="adj2" fmla="val 76471"/>
            </a:avLst>
          </a:prstGeom>
          <a:solidFill>
            <a:srgbClr val="d6d6d6"/>
          </a:solidFill>
          <a:ln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Rectangle 1"/>
          <p:cNvSpPr/>
          <p:nvPr/>
        </p:nvSpPr>
        <p:spPr>
          <a:xfrm>
            <a:off x="0" y="0"/>
            <a:ext cx="9143640" cy="784800"/>
          </a:xfrm>
          <a:prstGeom prst="rect">
            <a:avLst/>
          </a:prstGeom>
          <a:solidFill>
            <a:srgbClr val="40bad2"/>
          </a:solidFill>
          <a:ln>
            <a:solidFill>
              <a:srgbClr val="2f89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0" name="Rectangle 2"/>
          <p:cNvSpPr/>
          <p:nvPr/>
        </p:nvSpPr>
        <p:spPr>
          <a:xfrm>
            <a:off x="8922240" y="1182240"/>
            <a:ext cx="221400" cy="522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TextBox 3"/>
          <p:cNvSpPr/>
          <p:nvPr/>
        </p:nvSpPr>
        <p:spPr>
          <a:xfrm>
            <a:off x="489600" y="102960"/>
            <a:ext cx="775836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Functions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32" name="TextBox 6"/>
          <p:cNvSpPr/>
          <p:nvPr/>
        </p:nvSpPr>
        <p:spPr>
          <a:xfrm>
            <a:off x="660240" y="1182240"/>
            <a:ext cx="741636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Stored code that takes an input and gives an output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Rectangle 1"/>
          <p:cNvSpPr/>
          <p:nvPr/>
        </p:nvSpPr>
        <p:spPr>
          <a:xfrm>
            <a:off x="0" y="0"/>
            <a:ext cx="9143640" cy="784800"/>
          </a:xfrm>
          <a:prstGeom prst="rect">
            <a:avLst/>
          </a:prstGeom>
          <a:solidFill>
            <a:srgbClr val="40bad2"/>
          </a:solidFill>
          <a:ln>
            <a:solidFill>
              <a:srgbClr val="2f89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Rectangle 2"/>
          <p:cNvSpPr/>
          <p:nvPr/>
        </p:nvSpPr>
        <p:spPr>
          <a:xfrm>
            <a:off x="8922240" y="1182240"/>
            <a:ext cx="221400" cy="522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TextBox 3"/>
          <p:cNvSpPr/>
          <p:nvPr/>
        </p:nvSpPr>
        <p:spPr>
          <a:xfrm>
            <a:off x="489600" y="102960"/>
            <a:ext cx="775836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Functions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36" name="TextBox 6"/>
          <p:cNvSpPr/>
          <p:nvPr/>
        </p:nvSpPr>
        <p:spPr>
          <a:xfrm>
            <a:off x="660240" y="1182240"/>
            <a:ext cx="741636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Stores code that takes an input and gives an output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37" name="TextBox 8"/>
          <p:cNvSpPr/>
          <p:nvPr/>
        </p:nvSpPr>
        <p:spPr>
          <a:xfrm>
            <a:off x="660240" y="2216880"/>
            <a:ext cx="5412240" cy="265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Very useful for repeated processes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Can make our own or use others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Always outputs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objects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Use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arguments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Rectangle 1"/>
          <p:cNvSpPr/>
          <p:nvPr/>
        </p:nvSpPr>
        <p:spPr>
          <a:xfrm>
            <a:off x="0" y="0"/>
            <a:ext cx="9143640" cy="784800"/>
          </a:xfrm>
          <a:prstGeom prst="rect">
            <a:avLst/>
          </a:prstGeom>
          <a:solidFill>
            <a:srgbClr val="40bad2"/>
          </a:solidFill>
          <a:ln>
            <a:solidFill>
              <a:srgbClr val="2f89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9" name="Rectangle 2"/>
          <p:cNvSpPr/>
          <p:nvPr/>
        </p:nvSpPr>
        <p:spPr>
          <a:xfrm>
            <a:off x="8922240" y="1182240"/>
            <a:ext cx="221400" cy="522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TextBox 3"/>
          <p:cNvSpPr/>
          <p:nvPr/>
        </p:nvSpPr>
        <p:spPr>
          <a:xfrm>
            <a:off x="489600" y="102960"/>
            <a:ext cx="775836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Functions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41" name="TextBox 6"/>
          <p:cNvSpPr/>
          <p:nvPr/>
        </p:nvSpPr>
        <p:spPr>
          <a:xfrm>
            <a:off x="660240" y="1182240"/>
            <a:ext cx="741636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Examples of functions: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42" name="TextBox 8"/>
          <p:cNvSpPr/>
          <p:nvPr/>
        </p:nvSpPr>
        <p:spPr>
          <a:xfrm>
            <a:off x="660240" y="1919160"/>
            <a:ext cx="7587360" cy="411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sqrt() </a:t>
            </a:r>
            <a:r>
              <a:rPr b="0" lang="en-US" sz="2400" spc="-1" strike="noStrike">
                <a:solidFill>
                  <a:srgbClr val="92d050"/>
                </a:solidFill>
                <a:latin typeface="Arial"/>
              </a:rPr>
              <a:t># takes square root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log() </a:t>
            </a:r>
            <a:r>
              <a:rPr b="0" lang="en-US" sz="2400" spc="-1" strike="noStrike">
                <a:solidFill>
                  <a:srgbClr val="92d050"/>
                </a:solidFill>
                <a:latin typeface="Arial"/>
              </a:rPr>
              <a:t># takes log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exp() </a:t>
            </a:r>
            <a:r>
              <a:rPr b="0" lang="en-US" sz="2400" spc="-1" strike="noStrike">
                <a:solidFill>
                  <a:srgbClr val="92d050"/>
                </a:solidFill>
                <a:latin typeface="Arial"/>
              </a:rPr>
              <a:t># takes exponent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c() </a:t>
            </a:r>
            <a:r>
              <a:rPr b="0" lang="en-US" sz="2400" spc="-1" strike="noStrike">
                <a:solidFill>
                  <a:srgbClr val="92d050"/>
                </a:solidFill>
                <a:latin typeface="Arial"/>
              </a:rPr>
              <a:t># combines values into something called a vector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seq() </a:t>
            </a:r>
            <a:r>
              <a:rPr b="0" lang="en-US" sz="2400" spc="-1" strike="noStrike">
                <a:solidFill>
                  <a:srgbClr val="92d050"/>
                </a:solidFill>
                <a:latin typeface="Arial"/>
              </a:rPr>
              <a:t># creates a sequence of numbers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mean() </a:t>
            </a:r>
            <a:r>
              <a:rPr b="0" lang="en-US" sz="2400" spc="-1" strike="noStrike">
                <a:solidFill>
                  <a:srgbClr val="92d050"/>
                </a:solidFill>
                <a:latin typeface="Arial"/>
              </a:rPr>
              <a:t># takes mean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Rectangle 1"/>
          <p:cNvSpPr/>
          <p:nvPr/>
        </p:nvSpPr>
        <p:spPr>
          <a:xfrm>
            <a:off x="0" y="0"/>
            <a:ext cx="9143640" cy="784800"/>
          </a:xfrm>
          <a:prstGeom prst="rect">
            <a:avLst/>
          </a:prstGeom>
          <a:solidFill>
            <a:srgbClr val="40bad2"/>
          </a:solidFill>
          <a:ln>
            <a:solidFill>
              <a:srgbClr val="2f89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Rectangle 2"/>
          <p:cNvSpPr/>
          <p:nvPr/>
        </p:nvSpPr>
        <p:spPr>
          <a:xfrm>
            <a:off x="8922240" y="1182240"/>
            <a:ext cx="221400" cy="522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TextBox 3"/>
          <p:cNvSpPr/>
          <p:nvPr/>
        </p:nvSpPr>
        <p:spPr>
          <a:xfrm>
            <a:off x="489600" y="102960"/>
            <a:ext cx="775836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Arguments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46" name="TextBox 6"/>
          <p:cNvSpPr/>
          <p:nvPr/>
        </p:nvSpPr>
        <p:spPr>
          <a:xfrm>
            <a:off x="660240" y="1182240"/>
            <a:ext cx="7416360" cy="155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The input to a function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They are given to the function, which does something with them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1"/>
          <p:cNvSpPr/>
          <p:nvPr/>
        </p:nvSpPr>
        <p:spPr>
          <a:xfrm>
            <a:off x="0" y="0"/>
            <a:ext cx="9143640" cy="784800"/>
          </a:xfrm>
          <a:prstGeom prst="rect">
            <a:avLst/>
          </a:prstGeom>
          <a:solidFill>
            <a:srgbClr val="40bad2"/>
          </a:solidFill>
          <a:ln>
            <a:solidFill>
              <a:srgbClr val="2f89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Rectangle 2"/>
          <p:cNvSpPr/>
          <p:nvPr/>
        </p:nvSpPr>
        <p:spPr>
          <a:xfrm>
            <a:off x="8922240" y="1182240"/>
            <a:ext cx="221400" cy="522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TextBox 3"/>
          <p:cNvSpPr/>
          <p:nvPr/>
        </p:nvSpPr>
        <p:spPr>
          <a:xfrm>
            <a:off x="489600" y="102960"/>
            <a:ext cx="775836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Arguments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50" name="TextBox 6"/>
          <p:cNvSpPr/>
          <p:nvPr/>
        </p:nvSpPr>
        <p:spPr>
          <a:xfrm>
            <a:off x="660240" y="1182240"/>
            <a:ext cx="7416360" cy="374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The input to a function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They are given to the function, which does something with them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E.g.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sqrt(x) </a:t>
            </a:r>
            <a:r>
              <a:rPr b="0" lang="en-US" sz="2400" spc="-1" strike="noStrike">
                <a:solidFill>
                  <a:srgbClr val="92d050"/>
                </a:solidFill>
                <a:latin typeface="Arial"/>
              </a:rPr>
              <a:t># takes square root of x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Rectangle 1"/>
          <p:cNvSpPr/>
          <p:nvPr/>
        </p:nvSpPr>
        <p:spPr>
          <a:xfrm>
            <a:off x="0" y="0"/>
            <a:ext cx="9143640" cy="784800"/>
          </a:xfrm>
          <a:prstGeom prst="rect">
            <a:avLst/>
          </a:prstGeom>
          <a:solidFill>
            <a:srgbClr val="40bad2"/>
          </a:solidFill>
          <a:ln>
            <a:solidFill>
              <a:srgbClr val="2f89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Rectangle 2"/>
          <p:cNvSpPr/>
          <p:nvPr/>
        </p:nvSpPr>
        <p:spPr>
          <a:xfrm>
            <a:off x="8922240" y="1182240"/>
            <a:ext cx="221400" cy="522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TextBox 3"/>
          <p:cNvSpPr/>
          <p:nvPr/>
        </p:nvSpPr>
        <p:spPr>
          <a:xfrm>
            <a:off x="489600" y="102960"/>
            <a:ext cx="775836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Arguments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354" name="TextBox 6"/>
          <p:cNvSpPr/>
          <p:nvPr/>
        </p:nvSpPr>
        <p:spPr>
          <a:xfrm>
            <a:off x="660240" y="1182240"/>
            <a:ext cx="7416360" cy="374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The input to a function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They are given to the function, which does something with them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E.g.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sqrt(x) </a:t>
            </a:r>
            <a:r>
              <a:rPr b="0" lang="en-US" sz="2400" spc="-1" strike="noStrike">
                <a:solidFill>
                  <a:srgbClr val="92d050"/>
                </a:solidFill>
                <a:latin typeface="Arial"/>
              </a:rPr>
              <a:t># takes square root of x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55" name="Straight Arrow Connector 5"/>
          <p:cNvSpPr/>
          <p:nvPr/>
        </p:nvSpPr>
        <p:spPr>
          <a:xfrm flipV="1">
            <a:off x="1435320" y="4114800"/>
            <a:ext cx="360" cy="988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40bad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"/>
          <p:cNvSpPr/>
          <p:nvPr/>
        </p:nvSpPr>
        <p:spPr>
          <a:xfrm>
            <a:off x="0" y="0"/>
            <a:ext cx="9143640" cy="784800"/>
          </a:xfrm>
          <a:prstGeom prst="rect">
            <a:avLst/>
          </a:prstGeom>
          <a:solidFill>
            <a:srgbClr val="40bad2"/>
          </a:solidFill>
          <a:ln>
            <a:solidFill>
              <a:srgbClr val="2f89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Rectangle 2"/>
          <p:cNvSpPr/>
          <p:nvPr/>
        </p:nvSpPr>
        <p:spPr>
          <a:xfrm>
            <a:off x="8922240" y="1182240"/>
            <a:ext cx="221400" cy="522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TextBox 3"/>
          <p:cNvSpPr/>
          <p:nvPr/>
        </p:nvSpPr>
        <p:spPr>
          <a:xfrm>
            <a:off x="692640" y="102960"/>
            <a:ext cx="775836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What is R and why do we use it?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110" name="Picture 4" descr=""/>
          <p:cNvPicPr/>
          <p:nvPr/>
        </p:nvPicPr>
        <p:blipFill>
          <a:blip r:embed="rId1"/>
          <a:stretch/>
        </p:blipFill>
        <p:spPr>
          <a:xfrm>
            <a:off x="416160" y="1182240"/>
            <a:ext cx="1612440" cy="1257120"/>
          </a:xfrm>
          <a:prstGeom prst="rect">
            <a:avLst/>
          </a:prstGeom>
          <a:ln w="0">
            <a:noFill/>
          </a:ln>
        </p:spPr>
      </p:pic>
      <p:sp>
        <p:nvSpPr>
          <p:cNvPr id="111" name="TextBox 5"/>
          <p:cNvSpPr/>
          <p:nvPr/>
        </p:nvSpPr>
        <p:spPr>
          <a:xfrm>
            <a:off x="540000" y="2700000"/>
            <a:ext cx="496116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Arial"/>
              </a:rPr>
              <a:t>Who has heard of 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latin typeface="Arial"/>
              </a:rPr>
              <a:t>R before?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12" name="TextBox 6"/>
          <p:cNvSpPr/>
          <p:nvPr/>
        </p:nvSpPr>
        <p:spPr>
          <a:xfrm>
            <a:off x="540000" y="5935320"/>
            <a:ext cx="59540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Corbel"/>
              </a:rPr>
              <a:t>https://www.menti.com/28mosciyxe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2"/>
          <a:stretch/>
        </p:blipFill>
        <p:spPr>
          <a:xfrm>
            <a:off x="3965760" y="1445760"/>
            <a:ext cx="4566240" cy="4566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Rectangle 1"/>
          <p:cNvSpPr/>
          <p:nvPr/>
        </p:nvSpPr>
        <p:spPr>
          <a:xfrm>
            <a:off x="0" y="0"/>
            <a:ext cx="9143640" cy="784800"/>
          </a:xfrm>
          <a:prstGeom prst="rect">
            <a:avLst/>
          </a:prstGeom>
          <a:solidFill>
            <a:srgbClr val="40bad2"/>
          </a:solidFill>
          <a:ln>
            <a:solidFill>
              <a:srgbClr val="2f89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Rectangle 2"/>
          <p:cNvSpPr/>
          <p:nvPr/>
        </p:nvSpPr>
        <p:spPr>
          <a:xfrm>
            <a:off x="8922240" y="1182240"/>
            <a:ext cx="221400" cy="522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TextBox 3"/>
          <p:cNvSpPr/>
          <p:nvPr/>
        </p:nvSpPr>
        <p:spPr>
          <a:xfrm>
            <a:off x="489600" y="102960"/>
            <a:ext cx="775836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Examples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359" name="Picture 7" descr=""/>
          <p:cNvPicPr/>
          <p:nvPr/>
        </p:nvPicPr>
        <p:blipFill>
          <a:blip r:embed="rId1"/>
          <a:srcRect l="0" t="0" r="0" b="60268"/>
          <a:stretch/>
        </p:blipFill>
        <p:spPr>
          <a:xfrm>
            <a:off x="755640" y="2989080"/>
            <a:ext cx="7632360" cy="474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Rectangle 1"/>
          <p:cNvSpPr/>
          <p:nvPr/>
        </p:nvSpPr>
        <p:spPr>
          <a:xfrm>
            <a:off x="0" y="0"/>
            <a:ext cx="9143640" cy="784800"/>
          </a:xfrm>
          <a:prstGeom prst="rect">
            <a:avLst/>
          </a:prstGeom>
          <a:solidFill>
            <a:srgbClr val="40bad2"/>
          </a:solidFill>
          <a:ln>
            <a:solidFill>
              <a:srgbClr val="2f89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Rectangle 2"/>
          <p:cNvSpPr/>
          <p:nvPr/>
        </p:nvSpPr>
        <p:spPr>
          <a:xfrm>
            <a:off x="8922240" y="1182240"/>
            <a:ext cx="221400" cy="522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TextBox 3"/>
          <p:cNvSpPr/>
          <p:nvPr/>
        </p:nvSpPr>
        <p:spPr>
          <a:xfrm>
            <a:off x="489600" y="102960"/>
            <a:ext cx="775836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Examples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363" name="Picture 7" descr=""/>
          <p:cNvPicPr/>
          <p:nvPr/>
        </p:nvPicPr>
        <p:blipFill>
          <a:blip r:embed="rId1"/>
          <a:srcRect l="0" t="0" r="0" b="60268"/>
          <a:stretch/>
        </p:blipFill>
        <p:spPr>
          <a:xfrm>
            <a:off x="755640" y="2989080"/>
            <a:ext cx="7632360" cy="474120"/>
          </a:xfrm>
          <a:prstGeom prst="rect">
            <a:avLst/>
          </a:prstGeom>
          <a:ln w="0">
            <a:noFill/>
          </a:ln>
        </p:spPr>
      </p:pic>
      <p:sp>
        <p:nvSpPr>
          <p:cNvPr id="364" name="Straight Arrow Connector 11"/>
          <p:cNvSpPr/>
          <p:nvPr/>
        </p:nvSpPr>
        <p:spPr>
          <a:xfrm flipV="1">
            <a:off x="2687760" y="3370680"/>
            <a:ext cx="360" cy="70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TextBox 12"/>
          <p:cNvSpPr/>
          <p:nvPr/>
        </p:nvSpPr>
        <p:spPr>
          <a:xfrm>
            <a:off x="2413080" y="4106880"/>
            <a:ext cx="14104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b0f0"/>
                </a:solidFill>
                <a:latin typeface="Arial"/>
              </a:rPr>
              <a:t>Function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Rectangle 1"/>
          <p:cNvSpPr/>
          <p:nvPr/>
        </p:nvSpPr>
        <p:spPr>
          <a:xfrm>
            <a:off x="0" y="0"/>
            <a:ext cx="9143640" cy="784800"/>
          </a:xfrm>
          <a:prstGeom prst="rect">
            <a:avLst/>
          </a:prstGeom>
          <a:solidFill>
            <a:srgbClr val="40bad2"/>
          </a:solidFill>
          <a:ln>
            <a:solidFill>
              <a:srgbClr val="2f89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Rectangle 2"/>
          <p:cNvSpPr/>
          <p:nvPr/>
        </p:nvSpPr>
        <p:spPr>
          <a:xfrm>
            <a:off x="8922240" y="1182240"/>
            <a:ext cx="221400" cy="522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TextBox 3"/>
          <p:cNvSpPr/>
          <p:nvPr/>
        </p:nvSpPr>
        <p:spPr>
          <a:xfrm>
            <a:off x="489600" y="102960"/>
            <a:ext cx="775836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Examples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369" name="Picture 7" descr=""/>
          <p:cNvPicPr/>
          <p:nvPr/>
        </p:nvPicPr>
        <p:blipFill>
          <a:blip r:embed="rId1"/>
          <a:srcRect l="0" t="0" r="0" b="60268"/>
          <a:stretch/>
        </p:blipFill>
        <p:spPr>
          <a:xfrm>
            <a:off x="755640" y="2989080"/>
            <a:ext cx="7632360" cy="474120"/>
          </a:xfrm>
          <a:prstGeom prst="rect">
            <a:avLst/>
          </a:prstGeom>
          <a:ln w="0">
            <a:noFill/>
          </a:ln>
        </p:spPr>
      </p:pic>
      <p:sp>
        <p:nvSpPr>
          <p:cNvPr id="370" name="Straight Arrow Connector 11"/>
          <p:cNvSpPr/>
          <p:nvPr/>
        </p:nvSpPr>
        <p:spPr>
          <a:xfrm flipV="1">
            <a:off x="2687760" y="3370680"/>
            <a:ext cx="360" cy="70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TextBox 12"/>
          <p:cNvSpPr/>
          <p:nvPr/>
        </p:nvSpPr>
        <p:spPr>
          <a:xfrm>
            <a:off x="2413080" y="4106880"/>
            <a:ext cx="14104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b0f0"/>
                </a:solidFill>
                <a:latin typeface="Arial"/>
              </a:rPr>
              <a:t>Function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72" name="Straight Arrow Connector 15"/>
          <p:cNvSpPr/>
          <p:nvPr/>
        </p:nvSpPr>
        <p:spPr>
          <a:xfrm>
            <a:off x="5418720" y="2346120"/>
            <a:ext cx="360" cy="565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TextBox 16"/>
          <p:cNvSpPr/>
          <p:nvPr/>
        </p:nvSpPr>
        <p:spPr>
          <a:xfrm>
            <a:off x="5222880" y="1948680"/>
            <a:ext cx="187020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b0f0"/>
                </a:solidFill>
                <a:latin typeface="Arial"/>
              </a:rPr>
              <a:t>Arguments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74" name="Straight Connector 19"/>
          <p:cNvSpPr/>
          <p:nvPr/>
        </p:nvSpPr>
        <p:spPr>
          <a:xfrm>
            <a:off x="2946240" y="2918520"/>
            <a:ext cx="5200200" cy="360"/>
          </a:xfrm>
          <a:prstGeom prst="line">
            <a:avLst/>
          </a:prstGeom>
          <a:ln w="38100"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Rectangle 1"/>
          <p:cNvSpPr/>
          <p:nvPr/>
        </p:nvSpPr>
        <p:spPr>
          <a:xfrm>
            <a:off x="0" y="0"/>
            <a:ext cx="9143640" cy="784800"/>
          </a:xfrm>
          <a:prstGeom prst="rect">
            <a:avLst/>
          </a:prstGeom>
          <a:solidFill>
            <a:srgbClr val="40bad2"/>
          </a:solidFill>
          <a:ln>
            <a:solidFill>
              <a:srgbClr val="2f89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Rectangle 2"/>
          <p:cNvSpPr/>
          <p:nvPr/>
        </p:nvSpPr>
        <p:spPr>
          <a:xfrm>
            <a:off x="8922240" y="1182240"/>
            <a:ext cx="221400" cy="522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TextBox 3"/>
          <p:cNvSpPr/>
          <p:nvPr/>
        </p:nvSpPr>
        <p:spPr>
          <a:xfrm>
            <a:off x="489600" y="102960"/>
            <a:ext cx="775836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Examples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378" name="Picture 7" descr=""/>
          <p:cNvPicPr/>
          <p:nvPr/>
        </p:nvPicPr>
        <p:blipFill>
          <a:blip r:embed="rId1"/>
          <a:srcRect l="0" t="0" r="0" b="60268"/>
          <a:stretch/>
        </p:blipFill>
        <p:spPr>
          <a:xfrm>
            <a:off x="755640" y="2989080"/>
            <a:ext cx="7632360" cy="474120"/>
          </a:xfrm>
          <a:prstGeom prst="rect">
            <a:avLst/>
          </a:prstGeom>
          <a:ln w="0">
            <a:noFill/>
          </a:ln>
        </p:spPr>
      </p:pic>
      <p:sp>
        <p:nvSpPr>
          <p:cNvPr id="379" name="Straight Arrow Connector 9"/>
          <p:cNvSpPr/>
          <p:nvPr/>
        </p:nvSpPr>
        <p:spPr>
          <a:xfrm>
            <a:off x="2244600" y="2346120"/>
            <a:ext cx="360" cy="72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TextBox 10"/>
          <p:cNvSpPr/>
          <p:nvPr/>
        </p:nvSpPr>
        <p:spPr>
          <a:xfrm>
            <a:off x="1669320" y="1884240"/>
            <a:ext cx="11494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b0f0"/>
                </a:solidFill>
                <a:latin typeface="Arial"/>
              </a:rPr>
              <a:t>Assign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81" name="Straight Arrow Connector 11"/>
          <p:cNvSpPr/>
          <p:nvPr/>
        </p:nvSpPr>
        <p:spPr>
          <a:xfrm flipV="1">
            <a:off x="2687760" y="3370680"/>
            <a:ext cx="360" cy="70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TextBox 12"/>
          <p:cNvSpPr/>
          <p:nvPr/>
        </p:nvSpPr>
        <p:spPr>
          <a:xfrm>
            <a:off x="2413080" y="4106880"/>
            <a:ext cx="14104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b0f0"/>
                </a:solidFill>
                <a:latin typeface="Arial"/>
              </a:rPr>
              <a:t>Function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83" name="Straight Arrow Connector 15"/>
          <p:cNvSpPr/>
          <p:nvPr/>
        </p:nvSpPr>
        <p:spPr>
          <a:xfrm>
            <a:off x="5418720" y="2346120"/>
            <a:ext cx="360" cy="565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TextBox 16"/>
          <p:cNvSpPr/>
          <p:nvPr/>
        </p:nvSpPr>
        <p:spPr>
          <a:xfrm>
            <a:off x="5222880" y="1948680"/>
            <a:ext cx="187020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b0f0"/>
                </a:solidFill>
                <a:latin typeface="Arial"/>
              </a:rPr>
              <a:t>Arguments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85" name="Straight Connector 19"/>
          <p:cNvSpPr/>
          <p:nvPr/>
        </p:nvSpPr>
        <p:spPr>
          <a:xfrm>
            <a:off x="2946240" y="2918520"/>
            <a:ext cx="5200200" cy="360"/>
          </a:xfrm>
          <a:prstGeom prst="line">
            <a:avLst/>
          </a:prstGeom>
          <a:ln w="38100"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Rectangle 1"/>
          <p:cNvSpPr/>
          <p:nvPr/>
        </p:nvSpPr>
        <p:spPr>
          <a:xfrm>
            <a:off x="0" y="0"/>
            <a:ext cx="9143640" cy="784800"/>
          </a:xfrm>
          <a:prstGeom prst="rect">
            <a:avLst/>
          </a:prstGeom>
          <a:solidFill>
            <a:srgbClr val="40bad2"/>
          </a:solidFill>
          <a:ln>
            <a:solidFill>
              <a:srgbClr val="2f89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Rectangle 2"/>
          <p:cNvSpPr/>
          <p:nvPr/>
        </p:nvSpPr>
        <p:spPr>
          <a:xfrm>
            <a:off x="8922240" y="1182240"/>
            <a:ext cx="221400" cy="522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TextBox 3"/>
          <p:cNvSpPr/>
          <p:nvPr/>
        </p:nvSpPr>
        <p:spPr>
          <a:xfrm>
            <a:off x="489600" y="102960"/>
            <a:ext cx="775836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Examples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389" name="Picture 7" descr=""/>
          <p:cNvPicPr/>
          <p:nvPr/>
        </p:nvPicPr>
        <p:blipFill>
          <a:blip r:embed="rId1"/>
          <a:srcRect l="0" t="0" r="0" b="60268"/>
          <a:stretch/>
        </p:blipFill>
        <p:spPr>
          <a:xfrm>
            <a:off x="755640" y="2989080"/>
            <a:ext cx="7632360" cy="474120"/>
          </a:xfrm>
          <a:prstGeom prst="rect">
            <a:avLst/>
          </a:prstGeom>
          <a:ln w="0">
            <a:noFill/>
          </a:ln>
        </p:spPr>
      </p:pic>
      <p:sp>
        <p:nvSpPr>
          <p:cNvPr id="390" name="Straight Arrow Connector 9"/>
          <p:cNvSpPr/>
          <p:nvPr/>
        </p:nvSpPr>
        <p:spPr>
          <a:xfrm>
            <a:off x="2244600" y="2346120"/>
            <a:ext cx="360" cy="72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1" name="TextBox 10"/>
          <p:cNvSpPr/>
          <p:nvPr/>
        </p:nvSpPr>
        <p:spPr>
          <a:xfrm>
            <a:off x="1669320" y="1884240"/>
            <a:ext cx="11494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b0f0"/>
                </a:solidFill>
                <a:latin typeface="Arial"/>
              </a:rPr>
              <a:t>Assign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92" name="Straight Arrow Connector 11"/>
          <p:cNvSpPr/>
          <p:nvPr/>
        </p:nvSpPr>
        <p:spPr>
          <a:xfrm flipV="1">
            <a:off x="2687760" y="3370680"/>
            <a:ext cx="360" cy="70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3" name="TextBox 12"/>
          <p:cNvSpPr/>
          <p:nvPr/>
        </p:nvSpPr>
        <p:spPr>
          <a:xfrm>
            <a:off x="2413080" y="4106880"/>
            <a:ext cx="14104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b0f0"/>
                </a:solidFill>
                <a:latin typeface="Arial"/>
              </a:rPr>
              <a:t>Function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94" name="Straight Arrow Connector 15"/>
          <p:cNvSpPr/>
          <p:nvPr/>
        </p:nvSpPr>
        <p:spPr>
          <a:xfrm>
            <a:off x="5418720" y="2346120"/>
            <a:ext cx="360" cy="565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" name="TextBox 16"/>
          <p:cNvSpPr/>
          <p:nvPr/>
        </p:nvSpPr>
        <p:spPr>
          <a:xfrm>
            <a:off x="5222880" y="1948680"/>
            <a:ext cx="187020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b0f0"/>
                </a:solidFill>
                <a:latin typeface="Arial"/>
              </a:rPr>
              <a:t>Arguments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396" name="Straight Connector 19"/>
          <p:cNvSpPr/>
          <p:nvPr/>
        </p:nvSpPr>
        <p:spPr>
          <a:xfrm>
            <a:off x="2946240" y="2918520"/>
            <a:ext cx="5200200" cy="360"/>
          </a:xfrm>
          <a:prstGeom prst="line">
            <a:avLst/>
          </a:prstGeom>
          <a:ln w="38100">
            <a:solidFill>
              <a:srgbClr val="0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Straight Arrow Connector 20"/>
          <p:cNvSpPr/>
          <p:nvPr/>
        </p:nvSpPr>
        <p:spPr>
          <a:xfrm flipV="1">
            <a:off x="888840" y="3337200"/>
            <a:ext cx="360" cy="70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TextBox 21"/>
          <p:cNvSpPr/>
          <p:nvPr/>
        </p:nvSpPr>
        <p:spPr>
          <a:xfrm>
            <a:off x="614160" y="4073400"/>
            <a:ext cx="14104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b0f0"/>
                </a:solidFill>
                <a:latin typeface="Arial"/>
              </a:rPr>
              <a:t>Object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Rectangle 1"/>
          <p:cNvSpPr/>
          <p:nvPr/>
        </p:nvSpPr>
        <p:spPr>
          <a:xfrm>
            <a:off x="0" y="0"/>
            <a:ext cx="9143640" cy="784800"/>
          </a:xfrm>
          <a:prstGeom prst="rect">
            <a:avLst/>
          </a:prstGeom>
          <a:solidFill>
            <a:srgbClr val="40bad2"/>
          </a:solidFill>
          <a:ln>
            <a:solidFill>
              <a:srgbClr val="2f89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Rectangle 2"/>
          <p:cNvSpPr/>
          <p:nvPr/>
        </p:nvSpPr>
        <p:spPr>
          <a:xfrm>
            <a:off x="8922240" y="1182240"/>
            <a:ext cx="221400" cy="522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TextBox 3"/>
          <p:cNvSpPr/>
          <p:nvPr/>
        </p:nvSpPr>
        <p:spPr>
          <a:xfrm>
            <a:off x="489600" y="102960"/>
            <a:ext cx="775836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Summary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02" name="TextBox 5"/>
          <p:cNvSpPr/>
          <p:nvPr/>
        </p:nvSpPr>
        <p:spPr>
          <a:xfrm>
            <a:off x="877680" y="1347120"/>
            <a:ext cx="6520680" cy="374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What is R and why do we use it?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Downloading R and RStudio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Basics of using R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Objects, assigning, and functions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Rectangle 1"/>
          <p:cNvSpPr/>
          <p:nvPr/>
        </p:nvSpPr>
        <p:spPr>
          <a:xfrm>
            <a:off x="0" y="0"/>
            <a:ext cx="9143640" cy="784800"/>
          </a:xfrm>
          <a:prstGeom prst="rect">
            <a:avLst/>
          </a:prstGeom>
          <a:solidFill>
            <a:srgbClr val="40bad2"/>
          </a:solidFill>
          <a:ln>
            <a:solidFill>
              <a:srgbClr val="2f89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Rectangle 2"/>
          <p:cNvSpPr/>
          <p:nvPr/>
        </p:nvSpPr>
        <p:spPr>
          <a:xfrm>
            <a:off x="8922240" y="1182240"/>
            <a:ext cx="221400" cy="522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5" name="TextBox 3"/>
          <p:cNvSpPr/>
          <p:nvPr/>
        </p:nvSpPr>
        <p:spPr>
          <a:xfrm>
            <a:off x="489600" y="102960"/>
            <a:ext cx="775836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Summary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06" name="TextBox 5"/>
          <p:cNvSpPr/>
          <p:nvPr/>
        </p:nvSpPr>
        <p:spPr>
          <a:xfrm>
            <a:off x="877680" y="1347120"/>
            <a:ext cx="6520680" cy="434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What is R and why do we use it?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b0f0"/>
                </a:solidFill>
                <a:latin typeface="Arial"/>
              </a:rPr>
              <a:t>Open source statistical programming language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b0f0"/>
                </a:solidFill>
                <a:latin typeface="Arial"/>
              </a:rPr>
              <a:t>Free and flexible!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Downloading R and RStudio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b0f0"/>
                </a:solidFill>
                <a:latin typeface="Arial"/>
              </a:rPr>
              <a:t>Should be done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Basics of using R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b0f0"/>
                </a:solidFill>
                <a:latin typeface="Arial"/>
              </a:rPr>
              <a:t>Looked at </a:t>
            </a:r>
            <a:r>
              <a:rPr b="1" lang="en-US" sz="1800" spc="-1" strike="noStrike">
                <a:solidFill>
                  <a:srgbClr val="00b0f0"/>
                </a:solidFill>
                <a:latin typeface="Arial"/>
              </a:rPr>
              <a:t>scripts, comments, </a:t>
            </a:r>
            <a:r>
              <a:rPr b="0" lang="en-US" sz="1800" spc="-1" strike="noStrike">
                <a:solidFill>
                  <a:srgbClr val="00b0f0"/>
                </a:solidFill>
                <a:latin typeface="Arial"/>
              </a:rPr>
              <a:t>console, running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Objects, assigning, and functions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800" spc="-1" strike="noStrike">
                <a:solidFill>
                  <a:srgbClr val="00b0f0"/>
                </a:solidFill>
                <a:latin typeface="Arial"/>
              </a:rPr>
              <a:t>Looked at how to assign objects and how to use functions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Rectangle 1"/>
          <p:cNvSpPr/>
          <p:nvPr/>
        </p:nvSpPr>
        <p:spPr>
          <a:xfrm>
            <a:off x="0" y="0"/>
            <a:ext cx="9143640" cy="784800"/>
          </a:xfrm>
          <a:prstGeom prst="rect">
            <a:avLst/>
          </a:prstGeom>
          <a:solidFill>
            <a:srgbClr val="40bad2"/>
          </a:solidFill>
          <a:ln>
            <a:solidFill>
              <a:srgbClr val="2f89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Rectangle 2"/>
          <p:cNvSpPr/>
          <p:nvPr/>
        </p:nvSpPr>
        <p:spPr>
          <a:xfrm>
            <a:off x="8922240" y="1182240"/>
            <a:ext cx="221400" cy="522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TextBox 3"/>
          <p:cNvSpPr/>
          <p:nvPr/>
        </p:nvSpPr>
        <p:spPr>
          <a:xfrm>
            <a:off x="489600" y="102960"/>
            <a:ext cx="775836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How to learn more about R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410" name="Picture 5" descr=""/>
          <p:cNvPicPr/>
          <p:nvPr/>
        </p:nvPicPr>
        <p:blipFill>
          <a:blip r:embed="rId1"/>
          <a:stretch/>
        </p:blipFill>
        <p:spPr>
          <a:xfrm>
            <a:off x="221760" y="1144440"/>
            <a:ext cx="2978280" cy="3375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Rectangle 1"/>
          <p:cNvSpPr/>
          <p:nvPr/>
        </p:nvSpPr>
        <p:spPr>
          <a:xfrm>
            <a:off x="0" y="0"/>
            <a:ext cx="9143640" cy="784800"/>
          </a:xfrm>
          <a:prstGeom prst="rect">
            <a:avLst/>
          </a:prstGeom>
          <a:solidFill>
            <a:srgbClr val="40bad2"/>
          </a:solidFill>
          <a:ln>
            <a:solidFill>
              <a:srgbClr val="2f89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Rectangle 2"/>
          <p:cNvSpPr/>
          <p:nvPr/>
        </p:nvSpPr>
        <p:spPr>
          <a:xfrm>
            <a:off x="8922240" y="1182240"/>
            <a:ext cx="221400" cy="522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TextBox 3"/>
          <p:cNvSpPr/>
          <p:nvPr/>
        </p:nvSpPr>
        <p:spPr>
          <a:xfrm>
            <a:off x="489600" y="102960"/>
            <a:ext cx="775836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How to learn more about R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14" name="TextBox 6"/>
          <p:cNvSpPr/>
          <p:nvPr/>
        </p:nvSpPr>
        <p:spPr>
          <a:xfrm>
            <a:off x="3429720" y="1144440"/>
            <a:ext cx="5262480" cy="453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Search for and ask for help!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Google is great resource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Help files in RStudio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CRAN (where you download R)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Ask us</a:t>
            </a:r>
            <a:endParaRPr b="0" lang="en-GB" sz="2800" spc="-1" strike="noStrike">
              <a:latin typeface="Arial"/>
            </a:endParaRPr>
          </a:p>
        </p:txBody>
      </p:sp>
      <p:pic>
        <p:nvPicPr>
          <p:cNvPr id="415" name="Picture 5" descr=""/>
          <p:cNvPicPr/>
          <p:nvPr/>
        </p:nvPicPr>
        <p:blipFill>
          <a:blip r:embed="rId1"/>
          <a:stretch/>
        </p:blipFill>
        <p:spPr>
          <a:xfrm>
            <a:off x="221760" y="1144440"/>
            <a:ext cx="2978280" cy="3375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Rectangle 1"/>
          <p:cNvSpPr/>
          <p:nvPr/>
        </p:nvSpPr>
        <p:spPr>
          <a:xfrm>
            <a:off x="0" y="0"/>
            <a:ext cx="9143640" cy="784800"/>
          </a:xfrm>
          <a:prstGeom prst="rect">
            <a:avLst/>
          </a:prstGeom>
          <a:solidFill>
            <a:srgbClr val="40bad2"/>
          </a:solidFill>
          <a:ln>
            <a:solidFill>
              <a:srgbClr val="2f89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Rectangle 2"/>
          <p:cNvSpPr/>
          <p:nvPr/>
        </p:nvSpPr>
        <p:spPr>
          <a:xfrm>
            <a:off x="8922240" y="1182240"/>
            <a:ext cx="221400" cy="522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8" name="TextBox 3"/>
          <p:cNvSpPr/>
          <p:nvPr/>
        </p:nvSpPr>
        <p:spPr>
          <a:xfrm>
            <a:off x="489600" y="102960"/>
            <a:ext cx="775836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How to learn more about R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419" name="TextBox 6"/>
          <p:cNvSpPr/>
          <p:nvPr/>
        </p:nvSpPr>
        <p:spPr>
          <a:xfrm>
            <a:off x="3429720" y="1144440"/>
            <a:ext cx="5262480" cy="453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Search for and ask for help!</a:t>
            </a: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Google is great resource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Help files in RStudio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CRAN (where you download R)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Ask us</a:t>
            </a:r>
            <a:endParaRPr b="0" lang="en-GB" sz="2800" spc="-1" strike="noStrike">
              <a:latin typeface="Arial"/>
            </a:endParaRPr>
          </a:p>
        </p:txBody>
      </p:sp>
      <p:pic>
        <p:nvPicPr>
          <p:cNvPr id="420" name="Picture 5" descr=""/>
          <p:cNvPicPr/>
          <p:nvPr/>
        </p:nvPicPr>
        <p:blipFill>
          <a:blip r:embed="rId1"/>
          <a:stretch/>
        </p:blipFill>
        <p:spPr>
          <a:xfrm>
            <a:off x="221760" y="1144440"/>
            <a:ext cx="2978280" cy="3375360"/>
          </a:xfrm>
          <a:prstGeom prst="rect">
            <a:avLst/>
          </a:prstGeom>
          <a:ln w="0">
            <a:noFill/>
          </a:ln>
        </p:spPr>
      </p:pic>
      <p:sp>
        <p:nvSpPr>
          <p:cNvPr id="421" name="TextBox 4"/>
          <p:cNvSpPr/>
          <p:nvPr/>
        </p:nvSpPr>
        <p:spPr>
          <a:xfrm>
            <a:off x="291240" y="6089400"/>
            <a:ext cx="815472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ff0000"/>
                </a:solidFill>
                <a:latin typeface="Arial"/>
              </a:rPr>
              <a:t>None of us have memorised it all! 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"/>
          <p:cNvSpPr/>
          <p:nvPr/>
        </p:nvSpPr>
        <p:spPr>
          <a:xfrm>
            <a:off x="0" y="0"/>
            <a:ext cx="9143640" cy="784800"/>
          </a:xfrm>
          <a:prstGeom prst="rect">
            <a:avLst/>
          </a:prstGeom>
          <a:solidFill>
            <a:srgbClr val="40bad2"/>
          </a:solidFill>
          <a:ln>
            <a:solidFill>
              <a:srgbClr val="2f89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Rectangle 2"/>
          <p:cNvSpPr/>
          <p:nvPr/>
        </p:nvSpPr>
        <p:spPr>
          <a:xfrm>
            <a:off x="8922240" y="1182240"/>
            <a:ext cx="221400" cy="522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TextBox 3"/>
          <p:cNvSpPr/>
          <p:nvPr/>
        </p:nvSpPr>
        <p:spPr>
          <a:xfrm>
            <a:off x="692640" y="102960"/>
            <a:ext cx="775836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What is R and why do we use it?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117" name="Picture 4" descr=""/>
          <p:cNvPicPr/>
          <p:nvPr/>
        </p:nvPicPr>
        <p:blipFill>
          <a:blip r:embed="rId1"/>
          <a:stretch/>
        </p:blipFill>
        <p:spPr>
          <a:xfrm>
            <a:off x="416160" y="1182240"/>
            <a:ext cx="1612440" cy="1257120"/>
          </a:xfrm>
          <a:prstGeom prst="rect">
            <a:avLst/>
          </a:prstGeom>
          <a:ln w="0">
            <a:noFill/>
          </a:ln>
        </p:spPr>
      </p:pic>
      <p:sp>
        <p:nvSpPr>
          <p:cNvPr id="118" name="TextBox 5"/>
          <p:cNvSpPr/>
          <p:nvPr/>
        </p:nvSpPr>
        <p:spPr>
          <a:xfrm>
            <a:off x="2509200" y="1350360"/>
            <a:ext cx="6134760" cy="405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Open-source (FREE)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Statistical programming language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Widely used (popular) and cross platform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Flexible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Interpreted language (no need to compile) 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Rectangle 1"/>
          <p:cNvSpPr/>
          <p:nvPr/>
        </p:nvSpPr>
        <p:spPr>
          <a:xfrm>
            <a:off x="0" y="0"/>
            <a:ext cx="9143640" cy="784800"/>
          </a:xfrm>
          <a:prstGeom prst="rect">
            <a:avLst/>
          </a:prstGeom>
          <a:solidFill>
            <a:srgbClr val="40bad2"/>
          </a:solidFill>
          <a:ln>
            <a:solidFill>
              <a:srgbClr val="2f89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Rectangle 2"/>
          <p:cNvSpPr/>
          <p:nvPr/>
        </p:nvSpPr>
        <p:spPr>
          <a:xfrm>
            <a:off x="8922240" y="1182240"/>
            <a:ext cx="221400" cy="522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TextBox 3"/>
          <p:cNvSpPr/>
          <p:nvPr/>
        </p:nvSpPr>
        <p:spPr>
          <a:xfrm>
            <a:off x="489600" y="102960"/>
            <a:ext cx="775836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How to learn more about R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425" name="Picture 5" descr=""/>
          <p:cNvPicPr/>
          <p:nvPr/>
        </p:nvPicPr>
        <p:blipFill>
          <a:blip r:embed="rId1"/>
          <a:stretch/>
        </p:blipFill>
        <p:spPr>
          <a:xfrm>
            <a:off x="221760" y="1144440"/>
            <a:ext cx="2978280" cy="3375360"/>
          </a:xfrm>
          <a:prstGeom prst="rect">
            <a:avLst/>
          </a:prstGeom>
          <a:ln w="0">
            <a:noFill/>
          </a:ln>
        </p:spPr>
      </p:pic>
      <p:sp>
        <p:nvSpPr>
          <p:cNvPr id="426" name="Rectangle 4"/>
          <p:cNvSpPr/>
          <p:nvPr/>
        </p:nvSpPr>
        <p:spPr>
          <a:xfrm>
            <a:off x="3396240" y="2093760"/>
            <a:ext cx="4571640" cy="173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 u="sng">
                <a:solidFill>
                  <a:srgbClr val="0070c0"/>
                </a:solidFill>
                <a:uFillTx/>
                <a:latin typeface="Arial"/>
                <a:hlinkClick r:id="rId2"/>
              </a:rPr>
              <a:t>https://digit.ntnu.no/courses/course-v1:NTNU+IMF001+2020/course/</a:t>
            </a:r>
            <a:r>
              <a:rPr b="0" lang="en-GB" sz="1800" spc="-1" strike="noStrike" u="sng">
                <a:solidFill>
                  <a:srgbClr val="0070c0"/>
                </a:solidFill>
                <a:uFillTx/>
                <a:latin typeface="Arial"/>
              </a:rPr>
              <a:t> 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Nice R course that can follow on from the tutorial for this course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"/>
          <p:cNvSpPr/>
          <p:nvPr/>
        </p:nvSpPr>
        <p:spPr>
          <a:xfrm>
            <a:off x="0" y="0"/>
            <a:ext cx="9143640" cy="784800"/>
          </a:xfrm>
          <a:prstGeom prst="rect">
            <a:avLst/>
          </a:prstGeom>
          <a:solidFill>
            <a:srgbClr val="40bad2"/>
          </a:solidFill>
          <a:ln>
            <a:solidFill>
              <a:srgbClr val="2f89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Rectangle 2"/>
          <p:cNvSpPr/>
          <p:nvPr/>
        </p:nvSpPr>
        <p:spPr>
          <a:xfrm>
            <a:off x="8922240" y="1182240"/>
            <a:ext cx="221400" cy="522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TextBox 3"/>
          <p:cNvSpPr/>
          <p:nvPr/>
        </p:nvSpPr>
        <p:spPr>
          <a:xfrm>
            <a:off x="692640" y="102960"/>
            <a:ext cx="775836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What is R and why do we use it?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122" name="Picture 4" descr=""/>
          <p:cNvPicPr/>
          <p:nvPr/>
        </p:nvPicPr>
        <p:blipFill>
          <a:blip r:embed="rId1"/>
          <a:stretch/>
        </p:blipFill>
        <p:spPr>
          <a:xfrm>
            <a:off x="416160" y="1182240"/>
            <a:ext cx="1612440" cy="1257120"/>
          </a:xfrm>
          <a:prstGeom prst="rect">
            <a:avLst/>
          </a:prstGeom>
          <a:ln w="0">
            <a:noFill/>
          </a:ln>
        </p:spPr>
      </p:pic>
      <p:sp>
        <p:nvSpPr>
          <p:cNvPr id="123" name="TextBox 5"/>
          <p:cNvSpPr/>
          <p:nvPr/>
        </p:nvSpPr>
        <p:spPr>
          <a:xfrm>
            <a:off x="2509200" y="1350360"/>
            <a:ext cx="6134760" cy="496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Open-source (FREE)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Statistical programming language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Widely used (popular) and cross platform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Flexible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Interpreted language (no need to compile)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Object orientated  </a:t>
            </a: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"/>
          <p:cNvSpPr/>
          <p:nvPr/>
        </p:nvSpPr>
        <p:spPr>
          <a:xfrm>
            <a:off x="0" y="0"/>
            <a:ext cx="9143640" cy="784800"/>
          </a:xfrm>
          <a:prstGeom prst="rect">
            <a:avLst/>
          </a:prstGeom>
          <a:solidFill>
            <a:srgbClr val="40bad2"/>
          </a:solidFill>
          <a:ln>
            <a:solidFill>
              <a:srgbClr val="2f89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Rectangle 2"/>
          <p:cNvSpPr/>
          <p:nvPr/>
        </p:nvSpPr>
        <p:spPr>
          <a:xfrm>
            <a:off x="8922240" y="1182240"/>
            <a:ext cx="221400" cy="522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TextBox 3"/>
          <p:cNvSpPr/>
          <p:nvPr/>
        </p:nvSpPr>
        <p:spPr>
          <a:xfrm>
            <a:off x="692640" y="102960"/>
            <a:ext cx="775836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What is R and why do we use it?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127" name="Picture 4" descr=""/>
          <p:cNvPicPr/>
          <p:nvPr/>
        </p:nvPicPr>
        <p:blipFill>
          <a:blip r:embed="rId1"/>
          <a:stretch/>
        </p:blipFill>
        <p:spPr>
          <a:xfrm>
            <a:off x="416160" y="1182240"/>
            <a:ext cx="1612440" cy="1257120"/>
          </a:xfrm>
          <a:prstGeom prst="rect">
            <a:avLst/>
          </a:prstGeom>
          <a:ln w="0">
            <a:noFill/>
          </a:ln>
        </p:spPr>
      </p:pic>
      <p:sp>
        <p:nvSpPr>
          <p:cNvPr id="128" name="TextBox 5"/>
          <p:cNvSpPr/>
          <p:nvPr/>
        </p:nvSpPr>
        <p:spPr>
          <a:xfrm>
            <a:off x="2509200" y="1350360"/>
            <a:ext cx="6134760" cy="435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Language – so we have some new words: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Script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Comment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Assign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Function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Argument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2000" spc="-1" strike="noStrike">
                <a:solidFill>
                  <a:srgbClr val="000000"/>
                </a:solidFill>
                <a:latin typeface="Arial"/>
              </a:rPr>
              <a:t>Object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"/>
          <p:cNvSpPr/>
          <p:nvPr/>
        </p:nvSpPr>
        <p:spPr>
          <a:xfrm>
            <a:off x="0" y="0"/>
            <a:ext cx="9143640" cy="784800"/>
          </a:xfrm>
          <a:prstGeom prst="rect">
            <a:avLst/>
          </a:prstGeom>
          <a:solidFill>
            <a:srgbClr val="40bad2"/>
          </a:solidFill>
          <a:ln>
            <a:solidFill>
              <a:srgbClr val="2f899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Rectangle 2"/>
          <p:cNvSpPr/>
          <p:nvPr/>
        </p:nvSpPr>
        <p:spPr>
          <a:xfrm>
            <a:off x="8922240" y="1182240"/>
            <a:ext cx="221400" cy="522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TextBox 3"/>
          <p:cNvSpPr/>
          <p:nvPr/>
        </p:nvSpPr>
        <p:spPr>
          <a:xfrm>
            <a:off x="692640" y="102960"/>
            <a:ext cx="775836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How to use R</a:t>
            </a:r>
            <a:endParaRPr b="0" lang="en-GB" sz="3200" spc="-1" strike="noStrike">
              <a:latin typeface="Arial"/>
            </a:endParaRPr>
          </a:p>
        </p:txBody>
      </p:sp>
      <p:pic>
        <p:nvPicPr>
          <p:cNvPr id="132" name="Picture 4" descr=""/>
          <p:cNvPicPr/>
          <p:nvPr/>
        </p:nvPicPr>
        <p:blipFill>
          <a:blip r:embed="rId1"/>
          <a:stretch/>
        </p:blipFill>
        <p:spPr>
          <a:xfrm>
            <a:off x="416160" y="1182240"/>
            <a:ext cx="1612440" cy="1257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{6D84DE2B-DA97-7C4A-94E8-BFF4E89AF48A}tf10001072</Template>
  <TotalTime>530</TotalTime>
  <Application>LibreOffice/7.1.5.2$MacOSX_X86_64 LibreOffice_project/85f04e9f809797b8199d13c421bd8a2b025d52b5</Application>
  <AppVersion>15.0000</AppVersion>
  <Words>1201</Words>
  <Paragraphs>347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2019-01-14T08:22:47Z</dcterms:created>
  <dc:creator>Microsoft Office User</dc:creator>
  <dc:description/>
  <dc:language>en-GB</dc:language>
  <cp:lastModifiedBy/>
  <dcterms:modified xsi:type="dcterms:W3CDTF">2022-01-11T15:07:19Z</dcterms:modified>
  <cp:revision>70</cp:revision>
  <dc:subject/>
  <dc:title>Tips and tricks for using RStudio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33</vt:i4>
  </property>
  <property fmtid="{D5CDD505-2E9C-101B-9397-08002B2CF9AE}" pid="3" name="PresentationFormat">
    <vt:lpwstr>On-screen Show (4:3)</vt:lpwstr>
  </property>
  <property fmtid="{D5CDD505-2E9C-101B-9397-08002B2CF9AE}" pid="4" name="Slides">
    <vt:i4>60</vt:i4>
  </property>
</Properties>
</file>